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60" r:id="rId2"/>
    <p:sldId id="348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3" r:id="rId16"/>
    <p:sldId id="367" r:id="rId17"/>
    <p:sldId id="365" r:id="rId18"/>
    <p:sldId id="366" r:id="rId19"/>
    <p:sldId id="369" r:id="rId20"/>
    <p:sldId id="371" r:id="rId21"/>
    <p:sldId id="372" r:id="rId22"/>
    <p:sldId id="362" r:id="rId23"/>
    <p:sldId id="373" r:id="rId24"/>
    <p:sldId id="374" r:id="rId25"/>
    <p:sldId id="375" r:id="rId26"/>
    <p:sldId id="376" r:id="rId27"/>
    <p:sldId id="377" r:id="rId28"/>
    <p:sldId id="379" r:id="rId29"/>
    <p:sldId id="380" r:id="rId30"/>
    <p:sldId id="381" r:id="rId31"/>
    <p:sldId id="382" r:id="rId32"/>
    <p:sldId id="384" r:id="rId33"/>
    <p:sldId id="383" r:id="rId34"/>
    <p:sldId id="385" r:id="rId35"/>
    <p:sldId id="296" r:id="rId36"/>
  </p:sldIdLst>
  <p:sldSz cx="12192000" cy="6858000"/>
  <p:notesSz cx="6669088" cy="97758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dvolená sekcia" id="{E948BB29-CB02-48A6-9C07-E308C7F2A391}">
          <p14:sldIdLst>
            <p14:sldId id="260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3"/>
            <p14:sldId id="367"/>
            <p14:sldId id="365"/>
            <p14:sldId id="366"/>
            <p14:sldId id="369"/>
            <p14:sldId id="371"/>
            <p14:sldId id="372"/>
            <p14:sldId id="362"/>
            <p14:sldId id="373"/>
            <p14:sldId id="374"/>
            <p14:sldId id="375"/>
            <p14:sldId id="376"/>
            <p14:sldId id="377"/>
            <p14:sldId id="379"/>
            <p14:sldId id="380"/>
            <p14:sldId id="381"/>
            <p14:sldId id="382"/>
            <p14:sldId id="384"/>
            <p14:sldId id="383"/>
            <p14:sldId id="385"/>
            <p14:sldId id="29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7A8"/>
    <a:srgbClr val="1F3FA5"/>
    <a:srgbClr val="DDDDDD"/>
    <a:srgbClr val="F8FAFE"/>
    <a:srgbClr val="F4F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52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94F2D-8E87-416D-AEDB-67E3B8364C32}" type="datetimeFigureOut">
              <a:rPr lang="sk-SK" smtClean="0"/>
              <a:t>2. 5. 2022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89250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778250" y="9285288"/>
            <a:ext cx="2889250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02B93-37A4-4707-B5AF-E4837DD95C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0656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E60D9-8B7F-44D8-B309-3751FFDE3D61}" type="datetimeFigureOut">
              <a:rPr lang="sk-SK" smtClean="0"/>
              <a:t>2. 5. 2022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1222375"/>
            <a:ext cx="5862638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66909" y="4704616"/>
            <a:ext cx="5335270" cy="38492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285338"/>
            <a:ext cx="2889938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777607" y="9285338"/>
            <a:ext cx="2889938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7AEEF-7305-417B-97F5-6E5EA5BAD0A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0320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9EF2-F5D2-4B8E-BF19-14BB6060FCB3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690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D079-51D4-4990-83CA-9AC44991CB89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339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CB0C2-6B34-4638-A666-3AF973CE970E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348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851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3CC6-D7F8-4DF9-8F92-7DBAE81DE02F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65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0463-D90D-4315-9A26-408AD82C1EEA}" type="datetime1">
              <a:rPr lang="sk-SK" smtClean="0"/>
              <a:t>2. 5. 2022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455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5FD1-5EB5-4F43-A968-9E75A9B46CF7}" type="datetime1">
              <a:rPr lang="sk-SK" smtClean="0"/>
              <a:t>2. 5. 2022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5558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94200" y="342901"/>
            <a:ext cx="7429500" cy="6096000"/>
          </a:xfr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8838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44CE-A457-4DF2-9709-81EFC1A6DD71}" type="datetime1">
              <a:rPr lang="sk-SK" smtClean="0"/>
              <a:t>2. 5. 2022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483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E922-8FF4-424A-82E2-7E2C87EB11F5}" type="datetime1">
              <a:rPr lang="sk-SK" smtClean="0"/>
              <a:t>2. 5. 2022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5339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C22-141F-49F9-B830-AEFD3E270445}" type="datetime1">
              <a:rPr lang="sk-SK" smtClean="0"/>
              <a:t>2. 5. 2022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418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64863" y="6452394"/>
            <a:ext cx="14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6FD3E-9F24-42CD-80C3-2FEB935CF399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1776000" y="6452394"/>
            <a:ext cx="86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4863" y="198108"/>
            <a:ext cx="7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DAFC1-40C0-429F-A8B9-3CEF2DB091B5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7" name="Rovná spojnica 6"/>
          <p:cNvCxnSpPr/>
          <p:nvPr userDrawn="1"/>
        </p:nvCxnSpPr>
        <p:spPr>
          <a:xfrm>
            <a:off x="822963" y="-1"/>
            <a:ext cx="0" cy="252000"/>
          </a:xfrm>
          <a:prstGeom prst="line">
            <a:avLst/>
          </a:prstGeom>
          <a:ln w="28575">
            <a:solidFill>
              <a:srgbClr val="DDDDDD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 userDrawn="1"/>
        </p:nvCxnSpPr>
        <p:spPr>
          <a:xfrm>
            <a:off x="822963" y="251999"/>
            <a:ext cx="0" cy="252000"/>
          </a:xfrm>
          <a:prstGeom prst="line">
            <a:avLst/>
          </a:prstGeom>
          <a:ln w="28575">
            <a:solidFill>
              <a:srgbClr val="1C37A8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 userDrawn="1"/>
        </p:nvCxnSpPr>
        <p:spPr>
          <a:xfrm>
            <a:off x="822963" y="503999"/>
            <a:ext cx="0" cy="252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Obrázok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1245" y="6340902"/>
            <a:ext cx="1579312" cy="370269"/>
          </a:xfrm>
          <a:prstGeom prst="rect">
            <a:avLst/>
          </a:prstGeom>
        </p:spPr>
      </p:pic>
      <p:cxnSp>
        <p:nvCxnSpPr>
          <p:cNvPr id="11" name="Rovná spojnica 10"/>
          <p:cNvCxnSpPr/>
          <p:nvPr userDrawn="1"/>
        </p:nvCxnSpPr>
        <p:spPr>
          <a:xfrm>
            <a:off x="0" y="6454777"/>
            <a:ext cx="10404000" cy="0"/>
          </a:xfrm>
          <a:prstGeom prst="line">
            <a:avLst/>
          </a:prstGeom>
          <a:ln w="12700">
            <a:solidFill>
              <a:srgbClr val="E8E8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8260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ov-lex.sk/pravne-predpisy/SK/ZZ/2004/364/20200409#paragraf-28.odsek-2.pismeno-e" TargetMode="External"/><Relationship Id="rId2" Type="http://schemas.openxmlformats.org/officeDocument/2006/relationships/hyperlink" Target="https://www.slov-lex.sk/pravne-predpisy/SK/ZZ/2004/364/20200409#paragraf-16a.odsek-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ov-lex.sk/pravne-predpisy/SK/ZZ/2004/364/20200409#paragraf-28.odsek-2.pismeno-j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ov-lex.sk/pravne-predpisy/SK/ZZ/1976/50/20200425#paragraf-140a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ov-lex.sk/pravne-predpisy/SK/ZZ/1976/50/20200425#paragraf-140b" TargetMode="External"/><Relationship Id="rId2" Type="http://schemas.openxmlformats.org/officeDocument/2006/relationships/hyperlink" Target="https://www.slov-lex.sk/pravne-predpisy/SK/ZZ/1976/50/20200425#paragraf-126.odsek-1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ov-lex.sk/pravne-predpisy/SK/ZZ/1976/50/20200425#paragraf-140a.odsek-1.pismeno-c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err="1" smtClean="0"/>
              <a:t>Spolupráca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správcu</a:t>
            </a:r>
            <a:r>
              <a:rPr lang="cs-CZ" sz="3600" b="1" dirty="0" smtClean="0"/>
              <a:t> vodného toku </a:t>
            </a:r>
            <a:br>
              <a:rPr lang="cs-CZ" sz="3600" b="1" dirty="0" smtClean="0"/>
            </a:br>
            <a:r>
              <a:rPr lang="cs-CZ" sz="3600" b="1" dirty="0" smtClean="0"/>
              <a:t>a orgánu </a:t>
            </a:r>
            <a:r>
              <a:rPr lang="cs-CZ" sz="3600" b="1" dirty="0" err="1" smtClean="0"/>
              <a:t>štátnej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vodnej</a:t>
            </a:r>
            <a:r>
              <a:rPr lang="cs-CZ" sz="3600" b="1" dirty="0" smtClean="0"/>
              <a:t> správy</a:t>
            </a:r>
            <a:r>
              <a:rPr lang="sk-SK" b="1" dirty="0" smtClean="0"/>
              <a:t> 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>  </a:t>
            </a:r>
            <a:br>
              <a:rPr lang="sk-SK" dirty="0"/>
            </a:b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 smtClean="0"/>
              <a:t>Seminár </a:t>
            </a:r>
            <a:r>
              <a:rPr lang="cs-CZ" sz="2400" b="1" dirty="0" err="1" smtClean="0"/>
              <a:t>pre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zamestnancov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štátnej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vodnej</a:t>
            </a:r>
            <a:r>
              <a:rPr lang="cs-CZ" sz="2400" b="1" dirty="0" smtClean="0"/>
              <a:t> správy</a:t>
            </a:r>
            <a:br>
              <a:rPr lang="cs-CZ" sz="2400" b="1" dirty="0" smtClean="0"/>
            </a:br>
            <a:r>
              <a:rPr lang="cs-CZ" sz="2400" b="1" dirty="0" smtClean="0"/>
              <a:t>Liptovský Mikuláš apríl/máj 2022</a:t>
            </a:r>
            <a:r>
              <a:rPr lang="sk-SK" sz="2400" b="1" dirty="0" smtClean="0"/>
              <a:t/>
            </a:r>
            <a:br>
              <a:rPr lang="sk-SK" sz="2400" b="1" dirty="0" smtClean="0"/>
            </a:br>
            <a:r>
              <a:rPr lang="sk-SK" sz="2400" b="1" dirty="0" smtClean="0"/>
              <a:t>Ing. Anna Gaálová, MŽP SR, sekcia vôd</a:t>
            </a:r>
            <a:endParaRPr lang="sk-SK" sz="2400" b="1" dirty="0"/>
          </a:p>
        </p:txBody>
      </p:sp>
      <p:cxnSp>
        <p:nvCxnSpPr>
          <p:cNvPr id="3" name="Rovná spojnica 2"/>
          <p:cNvCxnSpPr/>
          <p:nvPr/>
        </p:nvCxnSpPr>
        <p:spPr>
          <a:xfrm>
            <a:off x="4010526" y="0"/>
            <a:ext cx="0" cy="2880000"/>
          </a:xfrm>
          <a:prstGeom prst="line">
            <a:avLst/>
          </a:prstGeom>
          <a:ln w="28575">
            <a:solidFill>
              <a:srgbClr val="DDDDDD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" name="Rovná spojnica 3"/>
          <p:cNvCxnSpPr/>
          <p:nvPr/>
        </p:nvCxnSpPr>
        <p:spPr>
          <a:xfrm>
            <a:off x="4010526" y="2880000"/>
            <a:ext cx="0" cy="1152000"/>
          </a:xfrm>
          <a:prstGeom prst="line">
            <a:avLst/>
          </a:prstGeom>
          <a:ln w="28575">
            <a:solidFill>
              <a:srgbClr val="1F3FA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" name="Rovná spojnica 4"/>
          <p:cNvCxnSpPr/>
          <p:nvPr/>
        </p:nvCxnSpPr>
        <p:spPr>
          <a:xfrm>
            <a:off x="4010526" y="3978000"/>
            <a:ext cx="0" cy="288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6" name="Obrázo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50" y="3112611"/>
            <a:ext cx="2929310" cy="68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48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správca vodného toku                   1/3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3500" dirty="0" smtClean="0">
                <a:solidFill>
                  <a:srgbClr val="FF0000"/>
                </a:solidFill>
              </a:rPr>
              <a:t>§ 48 Správa vodných tokov</a:t>
            </a:r>
          </a:p>
          <a:p>
            <a:pPr marL="0" lvl="0" indent="0">
              <a:buNone/>
            </a:pPr>
            <a:r>
              <a:rPr lang="sk-SK" b="1" dirty="0">
                <a:solidFill>
                  <a:srgbClr val="FF0000"/>
                </a:solidFill>
              </a:rPr>
              <a:t>Správa </a:t>
            </a:r>
            <a:r>
              <a:rPr lang="sk-SK" b="1" dirty="0" err="1" smtClean="0">
                <a:solidFill>
                  <a:srgbClr val="FF0000"/>
                </a:solidFill>
              </a:rPr>
              <a:t>vod</a:t>
            </a:r>
            <a:r>
              <a:rPr lang="sk-SK" b="1" dirty="0" smtClean="0">
                <a:solidFill>
                  <a:srgbClr val="FF0000"/>
                </a:solidFill>
              </a:rPr>
              <a:t>. </a:t>
            </a:r>
            <a:r>
              <a:rPr lang="sk-SK" b="1" dirty="0">
                <a:solidFill>
                  <a:srgbClr val="FF0000"/>
                </a:solidFill>
              </a:rPr>
              <a:t>tokov je všestranne zameraná starostlivosť o </a:t>
            </a:r>
            <a:r>
              <a:rPr lang="sk-SK" b="1" dirty="0" smtClean="0">
                <a:solidFill>
                  <a:srgbClr val="FF0000"/>
                </a:solidFill>
              </a:rPr>
              <a:t>zachovanie  </a:t>
            </a:r>
            <a:r>
              <a:rPr lang="sk-SK" b="1" dirty="0">
                <a:solidFill>
                  <a:srgbClr val="FF0000"/>
                </a:solidFill>
              </a:rPr>
              <a:t>a rozvoj všetkých funkcií vodných tokov a ich korýt. Správca vodného toku je aj správcom pozemkov korýt, ktoré sú vo vlastníctve Slovenskej </a:t>
            </a:r>
            <a:r>
              <a:rPr lang="sk-SK" b="1" dirty="0" smtClean="0">
                <a:solidFill>
                  <a:srgbClr val="FF0000"/>
                </a:solidFill>
              </a:rPr>
              <a:t>republiky</a:t>
            </a:r>
            <a:endParaRPr lang="sk-SK" dirty="0"/>
          </a:p>
          <a:p>
            <a:pPr marL="0" lvl="0" indent="0">
              <a:buNone/>
            </a:pPr>
            <a:r>
              <a:rPr lang="sk-SK" b="1" dirty="0"/>
              <a:t>Správu vodných tokov vykonávajú:</a:t>
            </a:r>
            <a:endParaRPr lang="sk-SK" dirty="0"/>
          </a:p>
          <a:p>
            <a:pPr lvl="0"/>
            <a:r>
              <a:rPr lang="sk-SK" dirty="0"/>
              <a:t>správca vodohospodársky významných vodných tokov, ktorým je štátna odborná organizácia </a:t>
            </a:r>
            <a:r>
              <a:rPr lang="sk-SK" dirty="0" smtClean="0"/>
              <a:t>ministerstva</a:t>
            </a:r>
            <a:endParaRPr lang="sk-SK" dirty="0"/>
          </a:p>
          <a:p>
            <a:pPr lvl="0"/>
            <a:r>
              <a:rPr lang="sk-SK" dirty="0"/>
              <a:t>správcovia drobných vodných tokov, ktorými sú správca vodohospodársky významných vodných tokov a štátne organizácie, ktorým bola prevedená </a:t>
            </a:r>
            <a:r>
              <a:rPr lang="sk-SK" dirty="0" smtClean="0"/>
              <a:t>správa</a:t>
            </a:r>
          </a:p>
          <a:p>
            <a:pPr lvl="0"/>
            <a:endParaRPr lang="sk-SK" dirty="0" smtClean="0"/>
          </a:p>
          <a:p>
            <a:pPr lvl="0"/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079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správca vodného toku                   2/3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sk-SK" sz="3200" dirty="0" smtClean="0">
                <a:solidFill>
                  <a:srgbClr val="FF0000"/>
                </a:solidFill>
              </a:rPr>
              <a:t>§ 48 Správa vodných tokov</a:t>
            </a:r>
          </a:p>
          <a:p>
            <a:pPr marL="0" lvl="0" indent="0">
              <a:buNone/>
            </a:pPr>
            <a:r>
              <a:rPr lang="sk-SK" sz="3200" b="1" dirty="0" smtClean="0"/>
              <a:t>Správca </a:t>
            </a:r>
            <a:r>
              <a:rPr lang="sk-SK" sz="3200" b="1" dirty="0"/>
              <a:t>vodohospodársky významných vodných tokov a správca drobných vodných tokov je </a:t>
            </a:r>
            <a:r>
              <a:rPr lang="sk-SK" sz="3200" b="1" dirty="0" smtClean="0"/>
              <a:t>povinný: </a:t>
            </a:r>
            <a:endParaRPr lang="sk-SK" sz="3200" dirty="0"/>
          </a:p>
          <a:p>
            <a:pPr lvl="0"/>
            <a:r>
              <a:rPr lang="sk-SK" sz="3200" dirty="0"/>
              <a:t>prevziať správu a zabezpečiť údržbu zriaďovaných a budovaných súčastí vodnej cesty a ďalšieho majetku potrebného na ich prevádzku a údržbu podľa osobitného </a:t>
            </a:r>
            <a:r>
              <a:rPr lang="sk-SK" sz="3200" dirty="0" smtClean="0"/>
              <a:t>predpisu</a:t>
            </a:r>
            <a:endParaRPr lang="sk-SK" sz="3200" dirty="0"/>
          </a:p>
          <a:p>
            <a:pPr lvl="0"/>
            <a:r>
              <a:rPr lang="sk-SK" sz="3200" dirty="0"/>
              <a:t>poskytovať súčinnosť Ministerstvu dopravy a výstavby SR pri tvorbe podkladov na spracovanie koncepcií v oblasti sledovaných vodných ciest a výhľadovo sledovaných vodných </a:t>
            </a:r>
            <a:r>
              <a:rPr lang="sk-SK" sz="3200" dirty="0" smtClean="0"/>
              <a:t>ciest</a:t>
            </a:r>
            <a:endParaRPr lang="sk-SK" sz="3200" dirty="0" smtClean="0"/>
          </a:p>
          <a:p>
            <a:r>
              <a:rPr lang="sk-SK" sz="3200" u="sng" dirty="0"/>
              <a:t>vytvárať podmienky na zabezpečenie všeobecného používania vôd a ostatných funkcií vodného </a:t>
            </a:r>
            <a:r>
              <a:rPr lang="sk-SK" sz="3200" u="sng" dirty="0" smtClean="0"/>
              <a:t>toku</a:t>
            </a:r>
            <a:endParaRPr lang="sk-SK" sz="3200" dirty="0"/>
          </a:p>
          <a:p>
            <a:pPr lvl="0"/>
            <a:endParaRPr lang="sk-SK" sz="3200" dirty="0"/>
          </a:p>
          <a:p>
            <a:endParaRPr lang="sk-SK" sz="3200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941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správca vodného toku                      3/3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sk-SK" sz="3500" dirty="0" smtClean="0">
                <a:solidFill>
                  <a:srgbClr val="FF0000"/>
                </a:solidFill>
              </a:rPr>
              <a:t>§ 48 Správa vodných tokov zahŕňa aj tieto činnosti:</a:t>
            </a:r>
          </a:p>
          <a:p>
            <a:pPr lvl="0"/>
            <a:r>
              <a:rPr lang="sk-SK" sz="3300" dirty="0" smtClean="0"/>
              <a:t>sledovať </a:t>
            </a:r>
            <a:r>
              <a:rPr lang="sk-SK" sz="3300" dirty="0"/>
              <a:t>odber vôd a vypúšťanie odpadových vôd, ako aj iné nakladanie s vodami vo vodnom </a:t>
            </a:r>
            <a:r>
              <a:rPr lang="sk-SK" sz="3300" dirty="0" smtClean="0"/>
              <a:t>toku</a:t>
            </a:r>
            <a:endParaRPr lang="sk-SK" sz="3300" dirty="0"/>
          </a:p>
          <a:p>
            <a:pPr lvl="0"/>
            <a:r>
              <a:rPr lang="sk-SK" sz="3300" dirty="0"/>
              <a:t>sledovať vody vo vodnom toku z hľadiska možných príznakov mimoriadneho zhoršenia </a:t>
            </a:r>
            <a:r>
              <a:rPr lang="sk-SK" sz="3300" dirty="0" smtClean="0"/>
              <a:t>vôd</a:t>
            </a:r>
            <a:endParaRPr lang="sk-SK" sz="3300" dirty="0"/>
          </a:p>
          <a:p>
            <a:pPr lvl="0"/>
            <a:r>
              <a:rPr lang="sk-SK" sz="3300" u="sng" dirty="0">
                <a:solidFill>
                  <a:srgbClr val="FF0000"/>
                </a:solidFill>
              </a:rPr>
              <a:t>poskytovať technické a iné podklady, odborné stanoviská potrebné na rozhodovanie a na inú správnu činnosť </a:t>
            </a:r>
            <a:r>
              <a:rPr lang="sk-SK" sz="3300" u="sng" dirty="0" smtClean="0">
                <a:solidFill>
                  <a:srgbClr val="FF0000"/>
                </a:solidFill>
              </a:rPr>
              <a:t>OŠVS, </a:t>
            </a:r>
            <a:r>
              <a:rPr lang="sk-SK" sz="3300" u="sng" dirty="0">
                <a:solidFill>
                  <a:srgbClr val="FF0000"/>
                </a:solidFill>
              </a:rPr>
              <a:t>ak ich má k </a:t>
            </a:r>
            <a:r>
              <a:rPr lang="sk-SK" sz="3300" u="sng" dirty="0" smtClean="0">
                <a:solidFill>
                  <a:srgbClr val="FF0000"/>
                </a:solidFill>
              </a:rPr>
              <a:t>dispozícií</a:t>
            </a:r>
            <a:endParaRPr lang="sk-SK" sz="3300" dirty="0">
              <a:solidFill>
                <a:srgbClr val="FF0000"/>
              </a:solidFill>
            </a:endParaRPr>
          </a:p>
          <a:p>
            <a:pPr lvl="0"/>
            <a:r>
              <a:rPr lang="sk-SK" sz="3300" b="1" u="sng" dirty="0">
                <a:solidFill>
                  <a:srgbClr val="FF0000"/>
                </a:solidFill>
              </a:rPr>
              <a:t>oznamovať </a:t>
            </a:r>
            <a:r>
              <a:rPr lang="sk-SK" sz="3300" b="1" u="sng" dirty="0" smtClean="0">
                <a:solidFill>
                  <a:srgbClr val="FF0000"/>
                </a:solidFill>
              </a:rPr>
              <a:t>OŠVS </a:t>
            </a:r>
            <a:r>
              <a:rPr lang="sk-SK" sz="3300" b="1" u="sng" dirty="0">
                <a:solidFill>
                  <a:srgbClr val="FF0000"/>
                </a:solidFill>
              </a:rPr>
              <a:t>závažné nedostatky, ktoré zistí vo vodnom toku a v </a:t>
            </a:r>
            <a:r>
              <a:rPr lang="sk-SK" sz="3300" b="1" u="sng" dirty="0" smtClean="0">
                <a:solidFill>
                  <a:srgbClr val="FF0000"/>
                </a:solidFill>
              </a:rPr>
              <a:t>inundačnom  </a:t>
            </a:r>
            <a:r>
              <a:rPr lang="sk-SK" sz="3300" b="1" u="sng" dirty="0">
                <a:solidFill>
                  <a:srgbClr val="FF0000"/>
                </a:solidFill>
              </a:rPr>
              <a:t>území, spôsobené prírodnými vplyvmi alebo inými vplyvmi a navrhovať opatrenia na ich </a:t>
            </a:r>
            <a:r>
              <a:rPr lang="sk-SK" sz="3300" b="1" u="sng" dirty="0" smtClean="0">
                <a:solidFill>
                  <a:srgbClr val="FF0000"/>
                </a:solidFill>
              </a:rPr>
              <a:t>odstránenie</a:t>
            </a:r>
            <a:endParaRPr lang="sk-SK" sz="3300" dirty="0">
              <a:solidFill>
                <a:srgbClr val="FF0000"/>
              </a:solidFill>
            </a:endParaRPr>
          </a:p>
          <a:p>
            <a:pPr lvl="0"/>
            <a:r>
              <a:rPr lang="sk-SK" sz="3300" dirty="0"/>
              <a:t>zabezpečovať ochranu pred </a:t>
            </a:r>
            <a:r>
              <a:rPr lang="sk-SK" sz="3300" dirty="0" smtClean="0"/>
              <a:t>povodňami a </a:t>
            </a:r>
            <a:r>
              <a:rPr lang="sk-SK" sz="3300" dirty="0"/>
              <a:t>odvádzanie alebo prečerpávanie vnútorných </a:t>
            </a:r>
            <a:r>
              <a:rPr lang="sk-SK" sz="3300" dirty="0" smtClean="0"/>
              <a:t>vôd</a:t>
            </a:r>
            <a:endParaRPr lang="sk-SK" sz="3300" dirty="0"/>
          </a:p>
          <a:p>
            <a:pPr lvl="0"/>
            <a:r>
              <a:rPr lang="sk-SK" sz="3300" dirty="0"/>
              <a:t>umiestňovať a udržiavať zariadenia na zisťovanie údajov vo vodnom </a:t>
            </a:r>
            <a:r>
              <a:rPr lang="sk-SK" sz="3300" dirty="0" smtClean="0"/>
              <a:t>toku</a:t>
            </a:r>
            <a:endParaRPr lang="sk-SK" sz="3300" dirty="0"/>
          </a:p>
          <a:p>
            <a:pPr marL="0" indent="0" algn="just">
              <a:buNone/>
            </a:pPr>
            <a:endParaRPr lang="sk-SK" sz="33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0612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správca vodného toku                 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sk-SK" sz="3500" dirty="0" smtClean="0">
                <a:solidFill>
                  <a:srgbClr val="FF0000"/>
                </a:solidFill>
              </a:rPr>
              <a:t>§ 48 ods. (6)</a:t>
            </a:r>
          </a:p>
          <a:p>
            <a:pPr marL="0" lvl="0" indent="0">
              <a:buNone/>
            </a:pPr>
            <a:r>
              <a:rPr lang="sk-SK" sz="3200" b="1" dirty="0">
                <a:solidFill>
                  <a:srgbClr val="FF0000"/>
                </a:solidFill>
              </a:rPr>
              <a:t>Pri správe vodného toku treba prihliadať na ochranu povrchových vôd a podzemných vôd v </a:t>
            </a:r>
            <a:r>
              <a:rPr lang="sk-SK" sz="3200" b="1" dirty="0" err="1">
                <a:solidFill>
                  <a:srgbClr val="FF0000"/>
                </a:solidFill>
              </a:rPr>
              <a:t>príbrežnej</a:t>
            </a:r>
            <a:r>
              <a:rPr lang="sk-SK" sz="3200" b="1" dirty="0">
                <a:solidFill>
                  <a:srgbClr val="FF0000"/>
                </a:solidFill>
              </a:rPr>
              <a:t> zóne, zachovanie infiltračných podmienok a prvkov prirodzeného ekosystému, ochranu rybárstva a samočistiacu schopnosť vodného toku, ochranu osobitne chránených častí prírody a krajiny a na zachovanie rekreačnej hodnoty a estetického vzhľadu </a:t>
            </a:r>
            <a:r>
              <a:rPr lang="sk-SK" sz="3200" b="1" dirty="0" smtClean="0">
                <a:solidFill>
                  <a:srgbClr val="FF0000"/>
                </a:solidFill>
              </a:rPr>
              <a:t>krajiny</a:t>
            </a:r>
          </a:p>
          <a:p>
            <a:pPr marL="0" lvl="0" indent="0">
              <a:buNone/>
            </a:pPr>
            <a:endParaRPr lang="sk-SK" sz="3200" b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sk-SK" sz="3200" b="1" dirty="0" smtClean="0">
                <a:solidFill>
                  <a:srgbClr val="FF0000"/>
                </a:solidFill>
              </a:rPr>
              <a:t>Činnosti, </a:t>
            </a:r>
            <a:r>
              <a:rPr lang="sk-SK" sz="3200" b="1" dirty="0">
                <a:solidFill>
                  <a:srgbClr val="FF0000"/>
                </a:solidFill>
              </a:rPr>
              <a:t>ktoré sa majú vykonávať v chránených územiach mimo lesných pozemkov, správca vodného toku vopred oznámi orgánu ochrany prírody</a:t>
            </a:r>
            <a:endParaRPr lang="sk-SK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k-SK" sz="3200" b="1" dirty="0"/>
              <a:t> </a:t>
            </a:r>
            <a:endParaRPr lang="sk-SK" sz="3200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3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2241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správca vodného toku                   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k-SK" sz="3500" dirty="0" smtClean="0">
                <a:solidFill>
                  <a:srgbClr val="FF0000"/>
                </a:solidFill>
              </a:rPr>
              <a:t>§ 49 Oprávnenia pri správe vodných tokov</a:t>
            </a:r>
          </a:p>
          <a:p>
            <a:pPr lvl="0"/>
            <a:r>
              <a:rPr lang="sk-SK" dirty="0"/>
              <a:t>Pri výkone správy vodného toku a správy vodných stavieb alebo zariadení môže správca vodného toku užívať pobrežné pozemky. Pobrežnými pozemkami v závislosti od druhu opevnenia brehu a druhu vegetácie pri vodohospodársky významnom vodnom toku sú pozemky do 10 m od brehovej čiary a pri drobných vodných tokoch do 5 m od brehovej čiary; pri ochrannej hrádzi vodného toku do 10 m od vzdušnej a návodnej päty </a:t>
            </a:r>
            <a:r>
              <a:rPr lang="sk-SK" dirty="0" smtClean="0"/>
              <a:t>hrádze</a:t>
            </a:r>
            <a:endParaRPr lang="sk-SK" dirty="0" smtClean="0"/>
          </a:p>
          <a:p>
            <a:pPr marL="0" lvl="0" indent="0">
              <a:buNone/>
            </a:pPr>
            <a:endParaRPr lang="sk-SK" dirty="0">
              <a:solidFill>
                <a:srgbClr val="FF0000"/>
              </a:solidFill>
            </a:endParaRPr>
          </a:p>
          <a:p>
            <a:pPr lvl="0"/>
            <a:r>
              <a:rPr lang="sk-SK" b="1" dirty="0">
                <a:solidFill>
                  <a:srgbClr val="FF0000"/>
                </a:solidFill>
              </a:rPr>
              <a:t>Ak je to nevyhnutné, môže </a:t>
            </a:r>
            <a:r>
              <a:rPr lang="sk-SK" b="1" dirty="0" smtClean="0">
                <a:solidFill>
                  <a:srgbClr val="FF0000"/>
                </a:solidFill>
              </a:rPr>
              <a:t>OŠVS </a:t>
            </a:r>
            <a:r>
              <a:rPr lang="sk-SK" b="1" dirty="0">
                <a:solidFill>
                  <a:srgbClr val="FF0000"/>
                </a:solidFill>
              </a:rPr>
              <a:t>určiť na užívanie väčšiu šírku pobrežného </a:t>
            </a:r>
            <a:r>
              <a:rPr lang="sk-SK" b="1" dirty="0" smtClean="0">
                <a:solidFill>
                  <a:srgbClr val="FF0000"/>
                </a:solidFill>
              </a:rPr>
              <a:t>pozemku</a:t>
            </a:r>
            <a:r>
              <a:rPr lang="sk-SK" b="1" dirty="0" smtClean="0"/>
              <a:t> </a:t>
            </a:r>
            <a:endParaRPr lang="sk-SK" b="1" dirty="0"/>
          </a:p>
          <a:p>
            <a:pPr marL="0" indent="0">
              <a:buNone/>
            </a:pPr>
            <a:r>
              <a:rPr lang="sk-SK" sz="3200" b="1" dirty="0"/>
              <a:t> </a:t>
            </a:r>
            <a:endParaRPr lang="sk-SK" sz="3200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3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001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</a:t>
            </a:r>
            <a:r>
              <a:rPr lang="sk-SK" sz="4000" b="1" dirty="0">
                <a:solidFill>
                  <a:schemeClr val="accent1"/>
                </a:solidFill>
              </a:rPr>
              <a:t>o</a:t>
            </a:r>
            <a:r>
              <a:rPr lang="sk-SK" sz="4000" b="1" dirty="0" smtClean="0">
                <a:solidFill>
                  <a:schemeClr val="accent1"/>
                </a:solidFill>
              </a:rPr>
              <a:t>rgán štátnej vodnej správy                   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/>
              <a:t> </a:t>
            </a:r>
            <a:r>
              <a:rPr lang="sk-SK" b="1" dirty="0" smtClean="0">
                <a:solidFill>
                  <a:srgbClr val="FF0000"/>
                </a:solidFill>
              </a:rPr>
              <a:t>§ 58</a:t>
            </a:r>
            <a:r>
              <a:rPr lang="sk-SK" dirty="0">
                <a:solidFill>
                  <a:srgbClr val="FF0000"/>
                </a:solidFill>
              </a:rPr>
              <a:t> </a:t>
            </a:r>
            <a:r>
              <a:rPr lang="sk-SK" b="1" dirty="0">
                <a:solidFill>
                  <a:srgbClr val="FF0000"/>
                </a:solidFill>
              </a:rPr>
              <a:t>Základné ustanovenia</a:t>
            </a:r>
          </a:p>
          <a:p>
            <a:pPr marL="0" indent="0">
              <a:buNone/>
            </a:pPr>
            <a:r>
              <a:rPr lang="sk-SK" sz="3600" dirty="0"/>
              <a:t>Orgány štátnej vodnej správy sú:</a:t>
            </a:r>
          </a:p>
          <a:p>
            <a:r>
              <a:rPr lang="sk-SK" sz="3600" dirty="0" smtClean="0"/>
              <a:t>ministerstvo</a:t>
            </a:r>
            <a:endParaRPr lang="sk-SK" sz="3600" dirty="0"/>
          </a:p>
          <a:p>
            <a:r>
              <a:rPr lang="sk-SK" sz="3600" dirty="0" smtClean="0"/>
              <a:t>okresné </a:t>
            </a:r>
            <a:r>
              <a:rPr lang="sk-SK" sz="3600" dirty="0"/>
              <a:t>úrady v sídle </a:t>
            </a:r>
            <a:r>
              <a:rPr lang="sk-SK" sz="3600" dirty="0" smtClean="0"/>
              <a:t>kraja</a:t>
            </a:r>
            <a:endParaRPr lang="sk-SK" sz="3600" dirty="0"/>
          </a:p>
          <a:p>
            <a:r>
              <a:rPr lang="sk-SK" sz="3600" dirty="0" smtClean="0"/>
              <a:t>okresné úrady</a:t>
            </a:r>
            <a:endParaRPr lang="sk-SK" sz="3600" dirty="0"/>
          </a:p>
          <a:p>
            <a:r>
              <a:rPr lang="sk-SK" sz="3600" dirty="0" smtClean="0"/>
              <a:t>inšpekcia</a:t>
            </a:r>
            <a:endParaRPr lang="sk-SK" sz="3600" dirty="0"/>
          </a:p>
          <a:p>
            <a:r>
              <a:rPr lang="sk-SK" sz="3600" dirty="0" smtClean="0"/>
              <a:t>obce</a:t>
            </a:r>
            <a:endParaRPr lang="sk-SK" sz="3600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455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</a:t>
            </a:r>
            <a:r>
              <a:rPr lang="sk-SK" sz="4000" b="1" dirty="0">
                <a:solidFill>
                  <a:schemeClr val="accent1"/>
                </a:solidFill>
              </a:rPr>
              <a:t>o</a:t>
            </a:r>
            <a:r>
              <a:rPr lang="sk-SK" sz="4000" b="1" dirty="0" smtClean="0">
                <a:solidFill>
                  <a:schemeClr val="accent1"/>
                </a:solidFill>
              </a:rPr>
              <a:t>rgán štátnej vodnej správy    1/3               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100" b="1" dirty="0" smtClean="0">
                <a:solidFill>
                  <a:srgbClr val="FF0000"/>
                </a:solidFill>
              </a:rPr>
              <a:t>§ 60 Okresný úrad v sídle kraja</a:t>
            </a:r>
          </a:p>
          <a:p>
            <a:pPr marL="0" indent="0">
              <a:buNone/>
            </a:pPr>
            <a:r>
              <a:rPr lang="sk-SK" dirty="0" smtClean="0"/>
              <a:t>R</a:t>
            </a:r>
            <a:r>
              <a:rPr lang="sk-SK" dirty="0" smtClean="0"/>
              <a:t>ozhoduje </a:t>
            </a:r>
            <a:r>
              <a:rPr lang="sk-SK" dirty="0"/>
              <a:t>v správnom konaní v prvom stupni štátnej vodnej správy podľa tohto zákona, ak ide o </a:t>
            </a:r>
          </a:p>
          <a:p>
            <a:r>
              <a:rPr lang="sk-SK" u="sng" dirty="0" smtClean="0"/>
              <a:t>medzinárodné </a:t>
            </a:r>
            <a:r>
              <a:rPr lang="sk-SK" u="sng" dirty="0"/>
              <a:t>vody alebo hraničné </a:t>
            </a:r>
            <a:r>
              <a:rPr lang="sk-SK" u="sng" dirty="0" smtClean="0"/>
              <a:t>vody</a:t>
            </a:r>
            <a:endParaRPr lang="sk-SK" dirty="0"/>
          </a:p>
          <a:p>
            <a:r>
              <a:rPr lang="sk-SK" u="sng" dirty="0" smtClean="0"/>
              <a:t>vodnú </a:t>
            </a:r>
            <a:r>
              <a:rPr lang="sk-SK" u="sng" dirty="0"/>
              <a:t>stavbu a s ňou spojené nakladanie s vodami, ktoré zasahuje alebo ovplyvňuje </a:t>
            </a:r>
            <a:r>
              <a:rPr lang="sk-SK" u="sng" dirty="0" smtClean="0"/>
              <a:t>územie dvoch </a:t>
            </a:r>
            <a:r>
              <a:rPr lang="sk-SK" u="sng" dirty="0"/>
              <a:t>alebo viacerých </a:t>
            </a:r>
            <a:r>
              <a:rPr lang="sk-SK" u="sng" dirty="0" smtClean="0"/>
              <a:t>okresov </a:t>
            </a:r>
            <a:endParaRPr lang="sk-SK" dirty="0"/>
          </a:p>
          <a:p>
            <a:r>
              <a:rPr lang="sk-SK" u="sng" dirty="0" smtClean="0"/>
              <a:t>vodnú </a:t>
            </a:r>
            <a:r>
              <a:rPr lang="sk-SK" u="sng" dirty="0"/>
              <a:t>stavbu a s ňou spojené osobitné užívanie geotermálnych </a:t>
            </a:r>
            <a:r>
              <a:rPr lang="sk-SK" u="sng" dirty="0" smtClean="0"/>
              <a:t>vôd</a:t>
            </a:r>
            <a:endParaRPr lang="sk-SK" dirty="0"/>
          </a:p>
          <a:p>
            <a:r>
              <a:rPr lang="sk-SK" u="sng" dirty="0" smtClean="0"/>
              <a:t>vodnú </a:t>
            </a:r>
            <a:r>
              <a:rPr lang="sk-SK" u="sng" dirty="0"/>
              <a:t>stavbu s </a:t>
            </a:r>
            <a:r>
              <a:rPr lang="sk-SK" u="sng" dirty="0" smtClean="0"/>
              <a:t>energetickým </a:t>
            </a:r>
            <a:r>
              <a:rPr lang="sk-SK" u="sng" dirty="0"/>
              <a:t>zariadením s inštalovaným výkonom </a:t>
            </a:r>
            <a:r>
              <a:rPr lang="sk-SK" u="sng" dirty="0" smtClean="0"/>
              <a:t> nad </a:t>
            </a:r>
            <a:r>
              <a:rPr lang="sk-SK" u="sng" dirty="0"/>
              <a:t>100 kW a s </a:t>
            </a:r>
            <a:r>
              <a:rPr lang="sk-SK" u="sng" dirty="0" smtClean="0"/>
              <a:t>ňou </a:t>
            </a:r>
            <a:r>
              <a:rPr lang="sk-SK" u="sng" dirty="0" smtClean="0"/>
              <a:t>spojené </a:t>
            </a:r>
            <a:r>
              <a:rPr lang="sk-SK" u="sng" dirty="0"/>
              <a:t>osobitné užívanie </a:t>
            </a:r>
            <a:r>
              <a:rPr lang="sk-SK" u="sng" dirty="0" smtClean="0"/>
              <a:t>vôd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941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</a:t>
            </a:r>
            <a:r>
              <a:rPr lang="sk-SK" sz="4000" b="1" dirty="0">
                <a:solidFill>
                  <a:schemeClr val="accent1"/>
                </a:solidFill>
              </a:rPr>
              <a:t>o</a:t>
            </a:r>
            <a:r>
              <a:rPr lang="sk-SK" sz="4000" b="1" dirty="0" smtClean="0">
                <a:solidFill>
                  <a:schemeClr val="accent1"/>
                </a:solidFill>
              </a:rPr>
              <a:t>rgán štátnej vodnej správy    2/3               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169059"/>
            <a:ext cx="10515600" cy="528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100" b="1" dirty="0" smtClean="0">
                <a:solidFill>
                  <a:srgbClr val="FF0000"/>
                </a:solidFill>
              </a:rPr>
              <a:t>§ 60 Okresný úrad v sídle kraja</a:t>
            </a:r>
          </a:p>
          <a:p>
            <a:r>
              <a:rPr lang="sk-SK" dirty="0" smtClean="0"/>
              <a:t>udeľuje </a:t>
            </a:r>
            <a:r>
              <a:rPr lang="sk-SK" dirty="0"/>
              <a:t>výnimky zo zákazu plavby na odkrytých podzemných vodách na športovú a rekreačnú činnosť</a:t>
            </a:r>
          </a:p>
          <a:p>
            <a:r>
              <a:rPr lang="sk-SK" dirty="0">
                <a:solidFill>
                  <a:srgbClr val="FF0000"/>
                </a:solidFill>
              </a:rPr>
              <a:t>r</a:t>
            </a:r>
            <a:r>
              <a:rPr lang="sk-SK" dirty="0" smtClean="0">
                <a:solidFill>
                  <a:srgbClr val="FF0000"/>
                </a:solidFill>
              </a:rPr>
              <a:t>ozhoduje </a:t>
            </a:r>
            <a:r>
              <a:rPr lang="sk-SK" dirty="0">
                <a:solidFill>
                  <a:srgbClr val="FF0000"/>
                </a:solidFill>
              </a:rPr>
              <a:t>o schválení súhrnného manipulačného poriadku vodných stavieb na celý hlavný vodný tok a jeho </a:t>
            </a:r>
            <a:r>
              <a:rPr lang="sk-SK" dirty="0" smtClean="0">
                <a:solidFill>
                  <a:srgbClr val="FF0000"/>
                </a:solidFill>
              </a:rPr>
              <a:t>prítoky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sk-SK" dirty="0" smtClean="0">
                <a:solidFill>
                  <a:srgbClr val="FF0000"/>
                </a:solidFill>
              </a:rPr>
              <a:t>vymenúva </a:t>
            </a:r>
            <a:r>
              <a:rPr lang="sk-SK" dirty="0">
                <a:solidFill>
                  <a:srgbClr val="FF0000"/>
                </a:solidFill>
              </a:rPr>
              <a:t>a odvoláva členov vodnej stráže a usmerňuje ich </a:t>
            </a:r>
            <a:r>
              <a:rPr lang="sk-SK" dirty="0" smtClean="0">
                <a:solidFill>
                  <a:srgbClr val="FF0000"/>
                </a:solidFill>
              </a:rPr>
              <a:t>činnosť</a:t>
            </a:r>
            <a:endParaRPr lang="sk-SK" dirty="0"/>
          </a:p>
          <a:p>
            <a:r>
              <a:rPr lang="sk-SK" b="1" u="sng" dirty="0" smtClean="0">
                <a:solidFill>
                  <a:srgbClr val="FF0000"/>
                </a:solidFill>
              </a:rPr>
              <a:t>vyjadruje </a:t>
            </a:r>
            <a:r>
              <a:rPr lang="sk-SK" b="1" u="sng" dirty="0">
                <a:solidFill>
                  <a:srgbClr val="FF0000"/>
                </a:solidFill>
              </a:rPr>
              <a:t>sa podľa  k územným plánom </a:t>
            </a:r>
            <a:r>
              <a:rPr lang="sk-SK" b="1" u="sng" dirty="0" smtClean="0">
                <a:solidFill>
                  <a:srgbClr val="FF0000"/>
                </a:solidFill>
              </a:rPr>
              <a:t>regiónov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sk-SK" dirty="0" smtClean="0"/>
              <a:t>rozhoduje </a:t>
            </a:r>
            <a:r>
              <a:rPr lang="sk-SK" dirty="0"/>
              <a:t>podľa </a:t>
            </a:r>
            <a:r>
              <a:rPr lang="sk-SK" u="sng" dirty="0">
                <a:hlinkClick r:id="rId2" tooltip="Odkaz na predpis alebo ustanovenie"/>
              </a:rPr>
              <a:t>§ 16a </a:t>
            </a:r>
            <a:r>
              <a:rPr lang="sk-SK" dirty="0" smtClean="0"/>
              <a:t> </a:t>
            </a:r>
            <a:endParaRPr lang="sk-SK" dirty="0"/>
          </a:p>
          <a:p>
            <a:r>
              <a:rPr lang="sk-SK" dirty="0" smtClean="0"/>
              <a:t>vyjadruje </a:t>
            </a:r>
            <a:r>
              <a:rPr lang="sk-SK" dirty="0"/>
              <a:t>sa podľa </a:t>
            </a:r>
            <a:r>
              <a:rPr lang="sk-SK" u="sng" dirty="0">
                <a:hlinkClick r:id="rId3" tooltip="Odkaz na predpis alebo ustanovenie"/>
              </a:rPr>
              <a:t>§ 28 písm. e)</a:t>
            </a:r>
            <a:r>
              <a:rPr lang="sk-SK" dirty="0"/>
              <a:t> k prieskumným </a:t>
            </a:r>
            <a:r>
              <a:rPr lang="sk-SK" dirty="0" smtClean="0"/>
              <a:t>územiam</a:t>
            </a: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392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</a:t>
            </a:r>
            <a:r>
              <a:rPr lang="sk-SK" sz="4000" b="1" dirty="0">
                <a:solidFill>
                  <a:schemeClr val="accent1"/>
                </a:solidFill>
              </a:rPr>
              <a:t>o</a:t>
            </a:r>
            <a:r>
              <a:rPr lang="sk-SK" sz="4000" b="1" dirty="0" smtClean="0">
                <a:solidFill>
                  <a:schemeClr val="accent1"/>
                </a:solidFill>
              </a:rPr>
              <a:t>rgán štátnej vodnej správy    3/3               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100" b="1" dirty="0" smtClean="0">
                <a:solidFill>
                  <a:srgbClr val="FF0000"/>
                </a:solidFill>
              </a:rPr>
              <a:t>§ 60 Okresný úrad v sídle kraja</a:t>
            </a:r>
          </a:p>
          <a:p>
            <a:pPr lvl="0"/>
            <a:r>
              <a:rPr lang="sk-SK" b="1" dirty="0"/>
              <a:t>v</a:t>
            </a:r>
            <a:r>
              <a:rPr lang="sk-SK" b="1" dirty="0" smtClean="0"/>
              <a:t> </a:t>
            </a:r>
            <a:r>
              <a:rPr lang="sk-SK" b="1" dirty="0"/>
              <a:t>prípadoch, v ktorých je okresný úrad v sídle kraja príslušný na povolenie vodnej stavby, rozhoduje aj v ostatných veciach týkajúcich sa tejto vodnej stavby alebo nakladania s vodami s výnimkou pokút a </a:t>
            </a:r>
            <a:r>
              <a:rPr lang="sk-SK" b="1" dirty="0" smtClean="0"/>
              <a:t>priestupkov</a:t>
            </a:r>
            <a:endParaRPr lang="sk-SK" dirty="0"/>
          </a:p>
          <a:p>
            <a:pPr lvl="0"/>
            <a:r>
              <a:rPr lang="sk-SK" b="1" dirty="0"/>
              <a:t>v</a:t>
            </a:r>
            <a:r>
              <a:rPr lang="sk-SK" b="1" dirty="0" smtClean="0"/>
              <a:t>o </a:t>
            </a:r>
            <a:r>
              <a:rPr lang="sk-SK" b="1" dirty="0"/>
              <a:t>veciach týkajúcich sa hraničných vôd okresný úrad v sídle kraja vykonáva štátnu vodnú správu po prerokovaní s ministerstvom, a ak rozhodovanie môže mať vplyv na priebeh, povahu alebo vyznačenie štátnej hranice, aj s Ministerstvom vnútra Slovenskej </a:t>
            </a:r>
            <a:r>
              <a:rPr lang="sk-SK" b="1" dirty="0" smtClean="0"/>
              <a:t>republiky</a:t>
            </a:r>
            <a:endParaRPr lang="sk-SK" dirty="0"/>
          </a:p>
          <a:p>
            <a:pPr lvl="0"/>
            <a:r>
              <a:rPr lang="sk-SK" b="1" u="sng" dirty="0">
                <a:solidFill>
                  <a:srgbClr val="FF0000"/>
                </a:solidFill>
              </a:rPr>
              <a:t>o</a:t>
            </a:r>
            <a:r>
              <a:rPr lang="sk-SK" b="1" u="sng" dirty="0" smtClean="0">
                <a:solidFill>
                  <a:srgbClr val="FF0000"/>
                </a:solidFill>
              </a:rPr>
              <a:t>kresný </a:t>
            </a:r>
            <a:r>
              <a:rPr lang="sk-SK" b="1" u="sng" dirty="0">
                <a:solidFill>
                  <a:srgbClr val="FF0000"/>
                </a:solidFill>
              </a:rPr>
              <a:t>úrad v sídle kraja koordinuje plnenie úloh vyplývajúcich z plánov manažmentu povodí a programov opatrení zameraných na dosiahnutie environmentálnych </a:t>
            </a:r>
            <a:r>
              <a:rPr lang="sk-SK" b="1" u="sng" dirty="0" smtClean="0">
                <a:solidFill>
                  <a:srgbClr val="FF0000"/>
                </a:solidFill>
              </a:rPr>
              <a:t>cieľov</a:t>
            </a:r>
            <a:endParaRPr lang="sk-SK" dirty="0">
              <a:solidFill>
                <a:srgbClr val="FF0000"/>
              </a:solidFill>
            </a:endParaRP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852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</a:t>
            </a:r>
            <a:r>
              <a:rPr lang="sk-SK" sz="4000" b="1" dirty="0">
                <a:solidFill>
                  <a:schemeClr val="accent1"/>
                </a:solidFill>
              </a:rPr>
              <a:t>o</a:t>
            </a:r>
            <a:r>
              <a:rPr lang="sk-SK" sz="4000" b="1" dirty="0" smtClean="0">
                <a:solidFill>
                  <a:schemeClr val="accent1"/>
                </a:solidFill>
              </a:rPr>
              <a:t>rgán štátnej vodnej správy                   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100" b="1" dirty="0" smtClean="0">
                <a:solidFill>
                  <a:srgbClr val="FF0000"/>
                </a:solidFill>
              </a:rPr>
              <a:t>§ 61 Okresný úrad</a:t>
            </a:r>
          </a:p>
          <a:p>
            <a:pPr lvl="0"/>
            <a:r>
              <a:rPr lang="sk-SK" dirty="0"/>
              <a:t>povoľuje použitie znečisťujúcich látok na vymedzené účely, rozhoduje o odvolaniach proti rozhodnutiam, ktoré vydala </a:t>
            </a:r>
            <a:r>
              <a:rPr lang="sk-SK" dirty="0" smtClean="0"/>
              <a:t>obec</a:t>
            </a:r>
            <a:endParaRPr lang="sk-SK" dirty="0"/>
          </a:p>
          <a:p>
            <a:pPr lvl="0"/>
            <a:r>
              <a:rPr lang="sk-SK" u="sng" dirty="0"/>
              <a:t>vykonáva štátny vodoochranný dozor v rámci svojej </a:t>
            </a:r>
            <a:r>
              <a:rPr lang="sk-SK" u="sng" dirty="0" smtClean="0"/>
              <a:t>pôsobn</a:t>
            </a:r>
            <a:r>
              <a:rPr lang="sk-SK" dirty="0" smtClean="0"/>
              <a:t>osti</a:t>
            </a:r>
            <a:endParaRPr lang="sk-SK" dirty="0"/>
          </a:p>
          <a:p>
            <a:pPr lvl="0"/>
            <a:r>
              <a:rPr lang="sk-SK" dirty="0" smtClean="0"/>
              <a:t>môže </a:t>
            </a:r>
            <a:r>
              <a:rPr lang="sk-SK" dirty="0"/>
              <a:t>vyhláškou upraviť, obmedziť, prípadne zakázať všeobecné užívanie povrchových vôd na vodohospodársky významných vodných </a:t>
            </a:r>
            <a:r>
              <a:rPr lang="sk-SK" dirty="0" smtClean="0"/>
              <a:t>tokoch</a:t>
            </a:r>
            <a:endParaRPr lang="sk-SK" dirty="0"/>
          </a:p>
          <a:p>
            <a:pPr lvl="0"/>
            <a:r>
              <a:rPr lang="sk-SK" b="1" u="sng" dirty="0">
                <a:solidFill>
                  <a:srgbClr val="FF0000"/>
                </a:solidFill>
              </a:rPr>
              <a:t>vyjadruje sa podľa </a:t>
            </a:r>
            <a:r>
              <a:rPr lang="sk-SK" b="1" u="sng" dirty="0">
                <a:solidFill>
                  <a:srgbClr val="FF0000"/>
                </a:solidFill>
                <a:hlinkClick r:id="rId2" tooltip="Odkaz na predpis alebo ustanovenie"/>
              </a:rPr>
              <a:t>§ 28 ods. 2 písm. j)</a:t>
            </a:r>
            <a:r>
              <a:rPr lang="sk-SK" b="1" u="sng" dirty="0">
                <a:solidFill>
                  <a:srgbClr val="FF0000"/>
                </a:solidFill>
              </a:rPr>
              <a:t> k územným plánom obcí a územným plánom </a:t>
            </a:r>
            <a:r>
              <a:rPr lang="sk-SK" b="1" u="sng" dirty="0" smtClean="0">
                <a:solidFill>
                  <a:srgbClr val="FF0000"/>
                </a:solidFill>
              </a:rPr>
              <a:t>zón </a:t>
            </a:r>
            <a:endParaRPr lang="sk-SK" dirty="0">
              <a:solidFill>
                <a:srgbClr val="FF0000"/>
              </a:solidFill>
            </a:endParaRPr>
          </a:p>
          <a:p>
            <a:pPr lvl="0"/>
            <a:r>
              <a:rPr lang="sk-SK" dirty="0"/>
              <a:t>spolupracuje </a:t>
            </a:r>
            <a:r>
              <a:rPr lang="sk-SK" dirty="0" smtClean="0"/>
              <a:t>so Slovenskou inšpekciou životného prostredia </a:t>
            </a: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334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1468" y="342901"/>
            <a:ext cx="11137537" cy="6096000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chemeClr val="accent1"/>
                </a:solidFill>
              </a:rPr>
              <a:t>Zákon  </a:t>
            </a:r>
            <a:r>
              <a:rPr lang="sk-SK" b="1" dirty="0">
                <a:solidFill>
                  <a:schemeClr val="accent1"/>
                </a:solidFill>
              </a:rPr>
              <a:t>č. </a:t>
            </a:r>
            <a:r>
              <a:rPr lang="sk-SK" b="1" dirty="0" smtClean="0">
                <a:solidFill>
                  <a:schemeClr val="accent1"/>
                </a:solidFill>
              </a:rPr>
              <a:t>364/2004 Z. z o vodách </a:t>
            </a:r>
            <a:br>
              <a:rPr lang="sk-SK" b="1" dirty="0" smtClean="0">
                <a:solidFill>
                  <a:schemeClr val="accent1"/>
                </a:solidFill>
              </a:rPr>
            </a:br>
            <a:r>
              <a:rPr lang="sk-SK" b="1" dirty="0" smtClean="0">
                <a:solidFill>
                  <a:schemeClr val="accent1"/>
                </a:solidFill>
              </a:rPr>
              <a:t>a o zmene a doplnení </a:t>
            </a:r>
            <a:br>
              <a:rPr lang="sk-SK" b="1" dirty="0" smtClean="0">
                <a:solidFill>
                  <a:schemeClr val="accent1"/>
                </a:solidFill>
              </a:rPr>
            </a:br>
            <a:r>
              <a:rPr lang="sk-SK" b="1" dirty="0" smtClean="0">
                <a:solidFill>
                  <a:schemeClr val="accent1"/>
                </a:solidFill>
              </a:rPr>
              <a:t>zákona Slovenskej národnej rady č. 372/1990 Zb. o priestupkoch v znení neskorších predpisov (vodný zákon)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2880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</a:t>
            </a:r>
            <a:r>
              <a:rPr lang="sk-SK" sz="4000" b="1" dirty="0">
                <a:solidFill>
                  <a:schemeClr val="accent1"/>
                </a:solidFill>
              </a:rPr>
              <a:t>o</a:t>
            </a:r>
            <a:r>
              <a:rPr lang="sk-SK" sz="4000" b="1" dirty="0" smtClean="0">
                <a:solidFill>
                  <a:schemeClr val="accent1"/>
                </a:solidFill>
              </a:rPr>
              <a:t>rgán štátnej vodnej správy                   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rgbClr val="FF0000"/>
                </a:solidFill>
              </a:rPr>
              <a:t>§ </a:t>
            </a:r>
            <a:r>
              <a:rPr lang="sk-SK" b="1" dirty="0">
                <a:solidFill>
                  <a:srgbClr val="FF0000"/>
                </a:solidFill>
              </a:rPr>
              <a:t>62 </a:t>
            </a:r>
            <a:r>
              <a:rPr lang="sk-SK" b="1" dirty="0" smtClean="0">
                <a:solidFill>
                  <a:srgbClr val="FF0000"/>
                </a:solidFill>
              </a:rPr>
              <a:t>Slovenská inšpekcia životného prostredia</a:t>
            </a:r>
            <a:endParaRPr lang="sk-SK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lvl="0" indent="0">
              <a:buNone/>
            </a:pPr>
            <a:r>
              <a:rPr lang="sk-SK" sz="3600" b="1" dirty="0"/>
              <a:t>Inšpekcia je odborný kontrolný orgán, prostredníctvom ktorého ministerstvo vykonáva </a:t>
            </a:r>
            <a:r>
              <a:rPr lang="sk-SK" sz="3600" b="1" u="sng" dirty="0"/>
              <a:t>hlavný štátny vodoochranný dozor </a:t>
            </a:r>
            <a:r>
              <a:rPr lang="sk-SK" sz="3600" b="1" dirty="0"/>
              <a:t>vo veciach ochrany vôd a hospodárenia s </a:t>
            </a:r>
            <a:r>
              <a:rPr lang="sk-SK" sz="3600" b="1" dirty="0" smtClean="0"/>
              <a:t>vodami</a:t>
            </a:r>
            <a:endParaRPr lang="sk-SK" sz="3600" dirty="0"/>
          </a:p>
          <a:p>
            <a:pPr marL="0" indent="0">
              <a:buNone/>
            </a:pPr>
            <a:endParaRPr lang="sk-SK" sz="3600" dirty="0"/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588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</a:t>
            </a:r>
            <a:r>
              <a:rPr lang="sk-SK" sz="4000" b="1" dirty="0">
                <a:solidFill>
                  <a:schemeClr val="accent1"/>
                </a:solidFill>
              </a:rPr>
              <a:t>o</a:t>
            </a:r>
            <a:r>
              <a:rPr lang="sk-SK" sz="4000" b="1" dirty="0" smtClean="0">
                <a:solidFill>
                  <a:schemeClr val="accent1"/>
                </a:solidFill>
              </a:rPr>
              <a:t>rgán štátnej vodnej správy                   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sz="3100" b="1" dirty="0">
                <a:solidFill>
                  <a:srgbClr val="FF0000"/>
                </a:solidFill>
              </a:rPr>
              <a:t>§ </a:t>
            </a:r>
            <a:r>
              <a:rPr lang="sk-SK" sz="3100" b="1" dirty="0" smtClean="0">
                <a:solidFill>
                  <a:srgbClr val="FF0000"/>
                </a:solidFill>
              </a:rPr>
              <a:t>63Obec </a:t>
            </a:r>
            <a:r>
              <a:rPr lang="sk-SK" sz="3100" b="1" dirty="0" smtClean="0"/>
              <a:t> </a:t>
            </a:r>
            <a:r>
              <a:rPr lang="sk-SK" sz="3100" b="1" dirty="0"/>
              <a:t>v prenesenom výkone pôsobnosti na úseku štátnej vodnej správy rozhoduje vo </a:t>
            </a:r>
            <a:r>
              <a:rPr lang="sk-SK" sz="3100" b="1" dirty="0" smtClean="0"/>
              <a:t>veciach:</a:t>
            </a:r>
            <a:endParaRPr lang="sk-SK" sz="3100" dirty="0"/>
          </a:p>
          <a:p>
            <a:r>
              <a:rPr lang="sk-SK" sz="3100" dirty="0" smtClean="0"/>
              <a:t>povolenia </a:t>
            </a:r>
            <a:r>
              <a:rPr lang="sk-SK" sz="3100" dirty="0"/>
              <a:t>na odber povrchových vôd a podzemných vôd a ich iné užívanie na potreby jednotlivých občanov (domácností), uskutočnenie, zmenu a odstránenie vodných stavieb, ktoré súvisia s týmto odberom</a:t>
            </a:r>
          </a:p>
          <a:p>
            <a:r>
              <a:rPr lang="sk-SK" sz="3100" dirty="0" smtClean="0"/>
              <a:t>v </a:t>
            </a:r>
            <a:r>
              <a:rPr lang="sk-SK" sz="3100" dirty="0"/>
              <a:t>ktorých je príslušná povoľovať vodnú stavbu, ako aj v ostatných vodohospodárskych veciach týkajúcich sa tejto vodnej </a:t>
            </a:r>
            <a:r>
              <a:rPr lang="sk-SK" sz="3100" dirty="0" smtClean="0"/>
              <a:t>stavby</a:t>
            </a:r>
            <a:endParaRPr lang="sk-SK" sz="3100" dirty="0"/>
          </a:p>
          <a:p>
            <a:r>
              <a:rPr lang="sk-SK" sz="3100" u="sng" dirty="0" smtClean="0">
                <a:solidFill>
                  <a:srgbClr val="FF0000"/>
                </a:solidFill>
              </a:rPr>
              <a:t>pochybností </a:t>
            </a:r>
            <a:r>
              <a:rPr lang="sk-SK" sz="3100" u="sng" dirty="0">
                <a:solidFill>
                  <a:srgbClr val="FF0000"/>
                </a:solidFill>
              </a:rPr>
              <a:t>o určenie hranice pobrežného pozemku pri drobných vodných </a:t>
            </a:r>
            <a:r>
              <a:rPr lang="sk-SK" sz="3100" u="sng" dirty="0" smtClean="0">
                <a:solidFill>
                  <a:srgbClr val="FF0000"/>
                </a:solidFill>
              </a:rPr>
              <a:t>tokoch</a:t>
            </a:r>
            <a:endParaRPr lang="sk-SK" sz="3100" dirty="0"/>
          </a:p>
          <a:p>
            <a:pPr marL="0" lvl="0" indent="0">
              <a:buNone/>
            </a:pPr>
            <a:r>
              <a:rPr lang="sk-SK" sz="3100" b="1" dirty="0" smtClean="0">
                <a:solidFill>
                  <a:srgbClr val="FF0000"/>
                </a:solidFill>
              </a:rPr>
              <a:t>Obec </a:t>
            </a:r>
            <a:r>
              <a:rPr lang="sk-SK" sz="3100" b="1" dirty="0">
                <a:solidFill>
                  <a:srgbClr val="FF0000"/>
                </a:solidFill>
              </a:rPr>
              <a:t>môže všeobecne záväzným nariadením upraviť, obmedziť alebo zakázať všeobecné užívanie povrchových vôd na drobných vodných tokoch a iných vodných útvaroch </a:t>
            </a:r>
            <a:endParaRPr lang="sk-SK" sz="31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541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</a:t>
            </a:r>
            <a:r>
              <a:rPr lang="sk-SK" sz="4000" b="1" dirty="0">
                <a:solidFill>
                  <a:schemeClr val="accent1"/>
                </a:solidFill>
              </a:rPr>
              <a:t>o</a:t>
            </a:r>
            <a:r>
              <a:rPr lang="sk-SK" sz="4000" b="1" dirty="0" smtClean="0">
                <a:solidFill>
                  <a:schemeClr val="accent1"/>
                </a:solidFill>
              </a:rPr>
              <a:t>rgán štátnej vodnej správy                   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k-SK" b="1" dirty="0" smtClean="0"/>
              <a:t> </a:t>
            </a:r>
            <a:r>
              <a:rPr lang="sk-SK" b="1" dirty="0" smtClean="0">
                <a:solidFill>
                  <a:srgbClr val="FF0000"/>
                </a:solidFill>
              </a:rPr>
              <a:t>§ 65 Podklady </a:t>
            </a:r>
            <a:r>
              <a:rPr lang="sk-SK" b="1" dirty="0">
                <a:solidFill>
                  <a:srgbClr val="FF0000"/>
                </a:solidFill>
              </a:rPr>
              <a:t>na výkon štátnej vodnej správy</a:t>
            </a:r>
          </a:p>
          <a:p>
            <a:r>
              <a:rPr lang="sk-SK" sz="3600" b="1" u="sng" dirty="0" smtClean="0"/>
              <a:t>OŠVS </a:t>
            </a:r>
            <a:r>
              <a:rPr lang="sk-SK" sz="3600" b="1" u="sng" dirty="0"/>
              <a:t>pri vydávaní povolení na osobitné užívanie vôd, súhlasov, vyjadrení a pri inom rozhodovaní sú povinné </a:t>
            </a:r>
            <a:r>
              <a:rPr lang="sk-SK" sz="3600" b="1" u="sng" dirty="0" smtClean="0"/>
              <a:t>vychádzať:</a:t>
            </a:r>
            <a:endParaRPr lang="sk-SK" sz="3600" dirty="0" smtClean="0"/>
          </a:p>
          <a:p>
            <a:r>
              <a:rPr lang="sk-SK" sz="3600" dirty="0" smtClean="0"/>
              <a:t>z výsledkov zisťovania výskytu a hodnotenia stavu povrchových vôd    </a:t>
            </a:r>
            <a:r>
              <a:rPr lang="sk-SK" sz="3600" dirty="0"/>
              <a:t>a podzemných vôd</a:t>
            </a:r>
            <a:r>
              <a:rPr lang="sk-SK" sz="3600" dirty="0" smtClean="0"/>
              <a:t>,</a:t>
            </a:r>
          </a:p>
          <a:p>
            <a:r>
              <a:rPr lang="sk-SK" sz="3600" dirty="0" smtClean="0"/>
              <a:t>z </a:t>
            </a:r>
            <a:r>
              <a:rPr lang="sk-SK" sz="3600" dirty="0"/>
              <a:t>vodnej </a:t>
            </a:r>
            <a:r>
              <a:rPr lang="sk-SK" sz="3600" dirty="0" smtClean="0"/>
              <a:t>bilancie,</a:t>
            </a:r>
          </a:p>
          <a:p>
            <a:r>
              <a:rPr lang="sk-SK" sz="3600" dirty="0" smtClean="0"/>
              <a:t>z </a:t>
            </a:r>
            <a:r>
              <a:rPr lang="sk-SK" sz="3600" dirty="0"/>
              <a:t>programu opatrení na účely zlepšenia kvality povrchových </a:t>
            </a:r>
            <a:r>
              <a:rPr lang="sk-SK" sz="3600" dirty="0" smtClean="0"/>
              <a:t>vôd</a:t>
            </a:r>
          </a:p>
          <a:p>
            <a:pPr marL="0" indent="0">
              <a:buNone/>
            </a:pPr>
            <a:r>
              <a:rPr lang="sk-SK" sz="3600" dirty="0"/>
              <a:t> </a:t>
            </a:r>
            <a:r>
              <a:rPr lang="sk-SK" sz="3600" dirty="0" smtClean="0"/>
              <a:t>  </a:t>
            </a:r>
            <a:r>
              <a:rPr lang="sk-SK" sz="3600" dirty="0" smtClean="0"/>
              <a:t>určených </a:t>
            </a:r>
            <a:r>
              <a:rPr lang="sk-SK" sz="3600" dirty="0"/>
              <a:t>na odbery pre pitnú vodu</a:t>
            </a:r>
            <a:r>
              <a:rPr lang="sk-SK" sz="3600" dirty="0" smtClean="0"/>
              <a:t>,</a:t>
            </a:r>
          </a:p>
          <a:p>
            <a:r>
              <a:rPr lang="sk-SK" sz="3600" dirty="0" smtClean="0"/>
              <a:t>z </a:t>
            </a:r>
            <a:r>
              <a:rPr lang="sk-SK" sz="3600" dirty="0"/>
              <a:t>plánov manažmentu povodí, </a:t>
            </a:r>
            <a:endParaRPr lang="sk-SK" sz="3600" dirty="0" smtClean="0"/>
          </a:p>
          <a:p>
            <a:r>
              <a:rPr lang="sk-SK" sz="3600" dirty="0" smtClean="0"/>
              <a:t>z </a:t>
            </a:r>
            <a:r>
              <a:rPr lang="sk-SK" sz="3600" dirty="0"/>
              <a:t>Vodného plánu Slovenska, </a:t>
            </a:r>
            <a:endParaRPr lang="sk-SK" sz="3600" dirty="0" smtClean="0"/>
          </a:p>
          <a:p>
            <a:r>
              <a:rPr lang="sk-SK" sz="3600" dirty="0" smtClean="0"/>
              <a:t>z programu znižovania znečisťovania vôd znečisťujúcimi látkami </a:t>
            </a:r>
          </a:p>
          <a:p>
            <a:r>
              <a:rPr lang="sk-SK" sz="3600" dirty="0" smtClean="0"/>
              <a:t>z </a:t>
            </a:r>
            <a:r>
              <a:rPr lang="sk-SK" sz="3600" dirty="0"/>
              <a:t>koncepcií a rozvojových programov vo vodnom </a:t>
            </a:r>
            <a:r>
              <a:rPr lang="sk-SK" sz="3600" dirty="0" smtClean="0"/>
              <a:t>hospodárstve</a:t>
            </a:r>
            <a:endParaRPr lang="sk-SK" sz="3600" dirty="0"/>
          </a:p>
          <a:p>
            <a:pPr marL="0" indent="0">
              <a:buNone/>
            </a:pPr>
            <a:r>
              <a:rPr lang="sk-SK" sz="3600" dirty="0" smtClean="0"/>
              <a:t>......</a:t>
            </a:r>
          </a:p>
          <a:p>
            <a:pPr marL="0" indent="0" algn="just">
              <a:buNone/>
            </a:pPr>
            <a:endParaRPr lang="sk-SK" sz="33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938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</a:t>
            </a:r>
            <a:r>
              <a:rPr lang="sk-SK" sz="4000" b="1" dirty="0">
                <a:solidFill>
                  <a:schemeClr val="accent1"/>
                </a:solidFill>
              </a:rPr>
              <a:t>o</a:t>
            </a:r>
            <a:r>
              <a:rPr lang="sk-SK" sz="4000" b="1" dirty="0" smtClean="0">
                <a:solidFill>
                  <a:schemeClr val="accent1"/>
                </a:solidFill>
              </a:rPr>
              <a:t>rgán štátnej vodnej správy        1/3           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b="1" dirty="0">
                <a:solidFill>
                  <a:srgbClr val="FF0000"/>
                </a:solidFill>
              </a:rPr>
              <a:t>§ 28Vyjadrenie</a:t>
            </a:r>
            <a:endParaRPr lang="sk-SK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sk-SK" u="sng" dirty="0" smtClean="0"/>
              <a:t>Pred </a:t>
            </a:r>
            <a:r>
              <a:rPr lang="sk-SK" u="sng" dirty="0"/>
              <a:t>zhotovením projektovej dokumentácie stavby alebo zmeny stavby je stavebník povinný požiadať </a:t>
            </a:r>
            <a:r>
              <a:rPr lang="sk-SK" u="sng" dirty="0" smtClean="0"/>
              <a:t>OŠVS o </a:t>
            </a:r>
            <a:r>
              <a:rPr lang="sk-SK" u="sng" dirty="0"/>
              <a:t>vyjadrenie k zámeru stavby, či je predpokladaná stavba alebo zmena stavby možná z hľadiska ochrany vodných pomerov a za akých podmienok ju možno uskutočniť a </a:t>
            </a:r>
            <a:r>
              <a:rPr lang="sk-SK" u="sng" dirty="0" smtClean="0"/>
              <a:t>užívať</a:t>
            </a:r>
          </a:p>
          <a:p>
            <a:pPr marL="0" lvl="0" indent="0">
              <a:buNone/>
            </a:pPr>
            <a:endParaRPr lang="sk-SK" dirty="0"/>
          </a:p>
          <a:p>
            <a:pPr marL="0" lvl="0" indent="0">
              <a:buNone/>
            </a:pPr>
            <a:r>
              <a:rPr lang="sk-SK" dirty="0"/>
              <a:t>Vyjadrenie je potrebné aj </a:t>
            </a:r>
            <a:r>
              <a:rPr lang="sk-SK" dirty="0" smtClean="0"/>
              <a:t>na:</a:t>
            </a:r>
            <a:endParaRPr lang="sk-SK" dirty="0"/>
          </a:p>
          <a:p>
            <a:pPr lvl="0"/>
            <a:r>
              <a:rPr lang="sk-SK" dirty="0"/>
              <a:t>pripravované technologické úpravy vo výrobnom procese alebo v objeme výroby, ak majú vplyv na nakladanie s </a:t>
            </a:r>
            <a:r>
              <a:rPr lang="sk-SK" dirty="0" smtClean="0"/>
              <a:t>vodami, na neinvestičné </a:t>
            </a:r>
            <a:r>
              <a:rPr lang="sk-SK" dirty="0"/>
              <a:t>úpravy vodných stavieb a iných stavieb a zariadení, ak môžu ovplyvniť množstvo alebo kvalitu povrchových vôd alebo podzemných </a:t>
            </a:r>
            <a:r>
              <a:rPr lang="sk-SK" dirty="0" smtClean="0"/>
              <a:t>vôd </a:t>
            </a:r>
            <a:endParaRPr lang="sk-SK" dirty="0"/>
          </a:p>
          <a:p>
            <a:pPr lvl="0"/>
            <a:r>
              <a:rPr lang="sk-SK" u="sng" dirty="0"/>
              <a:t>zariadenia, najmä premiestniteľné zariadenia, mobilné zariadenia, zariadenia na zhodnotenie odpadu, čerpacie stanice pohonných hmôt, ak nie sú stavbami, </a:t>
            </a:r>
            <a:r>
              <a:rPr lang="sk-SK" u="sng" dirty="0" err="1"/>
              <a:t>kompostárne</a:t>
            </a:r>
            <a:r>
              <a:rPr lang="sk-SK" u="sng" dirty="0"/>
              <a:t>, ak tieto zariadenia môžu ovplyvniť množstvo alebo kvalitu povrchových vôd alebo podzemných </a:t>
            </a:r>
            <a:r>
              <a:rPr lang="sk-SK" u="sng" dirty="0" smtClean="0"/>
              <a:t>vôd</a:t>
            </a:r>
            <a:endParaRPr lang="sk-SK" u="sng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211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</a:t>
            </a:r>
            <a:r>
              <a:rPr lang="sk-SK" sz="4000" b="1" dirty="0">
                <a:solidFill>
                  <a:schemeClr val="accent1"/>
                </a:solidFill>
              </a:rPr>
              <a:t>o</a:t>
            </a:r>
            <a:r>
              <a:rPr lang="sk-SK" sz="4000" b="1" dirty="0" smtClean="0">
                <a:solidFill>
                  <a:schemeClr val="accent1"/>
                </a:solidFill>
              </a:rPr>
              <a:t>rgán štátnej vodnej správy        2/3           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>
                <a:solidFill>
                  <a:srgbClr val="FF0000"/>
                </a:solidFill>
              </a:rPr>
              <a:t>§ 28Vyjadrenie</a:t>
            </a:r>
            <a:endParaRPr lang="sk-SK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sk-SK" dirty="0" smtClean="0"/>
              <a:t>Vyjadrenie </a:t>
            </a:r>
            <a:r>
              <a:rPr lang="sk-SK" dirty="0"/>
              <a:t>je potrebné aj </a:t>
            </a:r>
            <a:r>
              <a:rPr lang="sk-SK" dirty="0" smtClean="0"/>
              <a:t>na:</a:t>
            </a:r>
            <a:endParaRPr lang="sk-SK" dirty="0"/>
          </a:p>
          <a:p>
            <a:pPr lvl="0"/>
            <a:r>
              <a:rPr lang="sk-SK" u="sng" dirty="0"/>
              <a:t>ťažbu piesku a štrku a na zemné práce, ak pri nich môže dôjsť k odkrytiu hladiny podzemných vôd alebo k prepadu ich nadložia do podzemných vôd a na ťažbu piesku a štrku a na zemné práce v inundačných </a:t>
            </a:r>
            <a:r>
              <a:rPr lang="sk-SK" u="sng" dirty="0" smtClean="0"/>
              <a:t>územiach</a:t>
            </a:r>
            <a:endParaRPr lang="sk-SK" dirty="0"/>
          </a:p>
          <a:p>
            <a:pPr lvl="0"/>
            <a:r>
              <a:rPr lang="sk-SK" u="sng" dirty="0"/>
              <a:t>určenie prieskumného územia, zväčšenie prieskumného územia alebo predĺženie doby platnosti prieskumného </a:t>
            </a:r>
            <a:r>
              <a:rPr lang="sk-SK" u="sng" dirty="0" smtClean="0"/>
              <a:t>územia</a:t>
            </a:r>
            <a:endParaRPr lang="sk-SK" dirty="0"/>
          </a:p>
          <a:p>
            <a:pPr lvl="0"/>
            <a:r>
              <a:rPr lang="sk-SK" u="sng" dirty="0"/>
              <a:t>určenie, zmenu, zrušenie dobývacieho priestoru  alebo chráneného ložiskového </a:t>
            </a:r>
            <a:r>
              <a:rPr lang="sk-SK" u="sng" dirty="0" smtClean="0"/>
              <a:t>územia</a:t>
            </a:r>
            <a:endParaRPr lang="sk-SK" dirty="0"/>
          </a:p>
          <a:p>
            <a:pPr lvl="0"/>
            <a:r>
              <a:rPr lang="sk-SK" u="sng" dirty="0"/>
              <a:t>povolenie, zmenu, ukončenie banskej činnosti alebo činnosti vykonávanej banským </a:t>
            </a:r>
            <a:r>
              <a:rPr lang="sk-SK" u="sng" dirty="0" smtClean="0"/>
              <a:t>spôsobom</a:t>
            </a:r>
            <a:endParaRPr lang="sk-SK" dirty="0"/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24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434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</a:t>
            </a:r>
            <a:r>
              <a:rPr lang="sk-SK" sz="4000" b="1" dirty="0">
                <a:solidFill>
                  <a:schemeClr val="accent1"/>
                </a:solidFill>
              </a:rPr>
              <a:t>o</a:t>
            </a:r>
            <a:r>
              <a:rPr lang="sk-SK" sz="4000" b="1" dirty="0" smtClean="0">
                <a:solidFill>
                  <a:schemeClr val="accent1"/>
                </a:solidFill>
              </a:rPr>
              <a:t>rgán štátnej vodnej správy        3/3           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>
                <a:solidFill>
                  <a:srgbClr val="FF0000"/>
                </a:solidFill>
              </a:rPr>
              <a:t>§ 28Vyjadrenie</a:t>
            </a:r>
            <a:endParaRPr lang="sk-SK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sk-SK" dirty="0" smtClean="0"/>
              <a:t>Vyjadrenie </a:t>
            </a:r>
            <a:r>
              <a:rPr lang="sk-SK" dirty="0"/>
              <a:t>je potrebné aj </a:t>
            </a:r>
            <a:r>
              <a:rPr lang="sk-SK" dirty="0" smtClean="0"/>
              <a:t>na:</a:t>
            </a:r>
            <a:endParaRPr lang="sk-SK" dirty="0"/>
          </a:p>
          <a:p>
            <a:pPr lvl="0"/>
            <a:r>
              <a:rPr lang="sk-SK" u="sng" dirty="0" smtClean="0"/>
              <a:t>geologické </a:t>
            </a:r>
            <a:r>
              <a:rPr lang="sk-SK" u="sng" dirty="0"/>
              <a:t>práce a zemné práce vykonávané na inundačných územiach a v ochranných pásmach vodárenských </a:t>
            </a:r>
            <a:r>
              <a:rPr lang="sk-SK" u="sng" dirty="0" smtClean="0"/>
              <a:t>zdrojov</a:t>
            </a:r>
            <a:endParaRPr lang="sk-SK" dirty="0"/>
          </a:p>
          <a:p>
            <a:pPr lvl="0"/>
            <a:r>
              <a:rPr lang="sk-SK" u="sng" dirty="0"/>
              <a:t>schválenie a zmenu lesného hospodárskeho plánu a súhrnného lesného hospodárskeho plánu v chránených vodohospodárskych oblastiach, v inundačných územiach a v ochranných pásmach vodárenských </a:t>
            </a:r>
            <a:r>
              <a:rPr lang="sk-SK" u="sng" dirty="0" smtClean="0"/>
              <a:t>zdrojov</a:t>
            </a:r>
            <a:endParaRPr lang="sk-SK" dirty="0"/>
          </a:p>
          <a:p>
            <a:pPr lvl="0"/>
            <a:r>
              <a:rPr lang="sk-SK" b="1" u="sng" dirty="0">
                <a:solidFill>
                  <a:srgbClr val="FF0000"/>
                </a:solidFill>
              </a:rPr>
              <a:t>účely prerokovania územnoplánovacej </a:t>
            </a:r>
            <a:r>
              <a:rPr lang="sk-SK" b="1" u="sng" dirty="0" smtClean="0">
                <a:solidFill>
                  <a:srgbClr val="FF0000"/>
                </a:solidFill>
              </a:rPr>
              <a:t>dokumentácie</a:t>
            </a:r>
            <a:endParaRPr lang="sk-SK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25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935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chemeClr val="accent1"/>
                </a:solidFill>
              </a:rPr>
              <a:t>Stavebný zákon  - obstarávanie </a:t>
            </a:r>
            <a:r>
              <a:rPr lang="sk-SK" sz="3200" b="1" dirty="0" err="1" smtClean="0">
                <a:solidFill>
                  <a:schemeClr val="accent1"/>
                </a:solidFill>
              </a:rPr>
              <a:t>územnoplánovac</a:t>
            </a:r>
            <a:r>
              <a:rPr lang="sk-SK" sz="3200" b="1" dirty="0" smtClean="0">
                <a:solidFill>
                  <a:schemeClr val="accent1"/>
                </a:solidFill>
              </a:rPr>
              <a:t>. dokument</a:t>
            </a:r>
            <a:r>
              <a:rPr lang="sk-SK" sz="3200" b="1" dirty="0" smtClean="0">
                <a:solidFill>
                  <a:schemeClr val="accent1"/>
                </a:solidFill>
              </a:rPr>
              <a:t>ácie</a:t>
            </a:r>
            <a:r>
              <a:rPr lang="sk-SK" sz="3200" b="1" dirty="0" smtClean="0">
                <a:solidFill>
                  <a:schemeClr val="accent1"/>
                </a:solidFill>
              </a:rPr>
              <a:t>               </a:t>
            </a:r>
            <a:endParaRPr lang="sk-SK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§ 16 Orgány územného plánovania</a:t>
            </a:r>
          </a:p>
          <a:p>
            <a:r>
              <a:rPr lang="sk-SK" dirty="0" smtClean="0"/>
              <a:t>Územnoplánovaciu </a:t>
            </a:r>
            <a:r>
              <a:rPr lang="sk-SK" dirty="0"/>
              <a:t>dokumentáciu obstarávajú orgány územného </a:t>
            </a:r>
            <a:r>
              <a:rPr lang="sk-SK" dirty="0" smtClean="0"/>
              <a:t>plánovania</a:t>
            </a:r>
            <a:endParaRPr lang="sk-SK" dirty="0"/>
          </a:p>
          <a:p>
            <a:r>
              <a:rPr lang="sk-SK" dirty="0" smtClean="0"/>
              <a:t>Orgánmi </a:t>
            </a:r>
            <a:r>
              <a:rPr lang="sk-SK" dirty="0"/>
              <a:t>územného plánovania sú obce, samosprávne kraje a krajské stavebné </a:t>
            </a:r>
            <a:r>
              <a:rPr lang="sk-SK" dirty="0" smtClean="0"/>
              <a:t>úrady</a:t>
            </a:r>
            <a:endParaRPr lang="sk-SK" dirty="0"/>
          </a:p>
          <a:p>
            <a:r>
              <a:rPr lang="sk-SK" dirty="0" smtClean="0"/>
              <a:t>Ústredným </a:t>
            </a:r>
            <a:r>
              <a:rPr lang="sk-SK" dirty="0"/>
              <a:t>orgánom územného plánovania je </a:t>
            </a:r>
            <a:r>
              <a:rPr lang="sk-SK" dirty="0" smtClean="0"/>
              <a:t>ministerstvo</a:t>
            </a:r>
            <a:endParaRPr lang="sk-SK" dirty="0"/>
          </a:p>
          <a:p>
            <a:r>
              <a:rPr lang="sk-SK" dirty="0" smtClean="0"/>
              <a:t>Orgánom </a:t>
            </a:r>
            <a:r>
              <a:rPr lang="sk-SK" dirty="0"/>
              <a:t>územného plánovania, ktorý obstaráva územné plány vojenských obvodov, je Ministerstvo obrany Slovenskej republiky 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26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4346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chemeClr val="accent1"/>
                </a:solidFill>
              </a:rPr>
              <a:t>Stavebný zákon  - obstarávanie územnoplánovacej dokument.                </a:t>
            </a:r>
            <a:endParaRPr lang="sk-SK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§ 17</a:t>
            </a:r>
          </a:p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Orgány územného plánovania </a:t>
            </a:r>
            <a:r>
              <a:rPr lang="sk-SK" b="1" dirty="0">
                <a:solidFill>
                  <a:srgbClr val="FF0000"/>
                </a:solidFill>
              </a:rPr>
              <a:t>sú povinné obstarávať územnoplánovaciu dokumentáciu v súlade s potrebami územného rozvoja a starostlivosti o životné prostredie v primeranom a hospodárnom rozsahu.</a:t>
            </a:r>
            <a:r>
              <a:rPr lang="sk-SK" dirty="0">
                <a:solidFill>
                  <a:srgbClr val="FF0000"/>
                </a:solidFill>
              </a:rPr>
              <a:t> Územné plány obcí a územné plány zón sa obstarávajú vždy na výstavbu nových obcí, na umiestnenie verejnoprospešných stavieb a na podstatnú prestavbu, dostavbu alebo asanáciu existujúcich obcí alebo ich častí s cieľom zlepšiť životné prostredie, zabezpečiť ekologickú stabilitu a trvalo udržateľný </a:t>
            </a:r>
            <a:r>
              <a:rPr lang="sk-SK" dirty="0" smtClean="0">
                <a:solidFill>
                  <a:srgbClr val="FF0000"/>
                </a:solidFill>
              </a:rPr>
              <a:t>rozvoj</a:t>
            </a:r>
            <a:endParaRPr lang="sk-SK" dirty="0">
              <a:solidFill>
                <a:srgbClr val="FF0000"/>
              </a:solidFill>
            </a:endParaRPr>
          </a:p>
          <a:p>
            <a:endParaRPr lang="sk-SK" dirty="0"/>
          </a:p>
          <a:p>
            <a:pPr marL="0" indent="0">
              <a:buNone/>
            </a:pPr>
            <a:r>
              <a:rPr lang="sk-SK" dirty="0"/>
              <a:t>Orgány územného plánovania obstarávajú územnoplánovaciu </a:t>
            </a:r>
            <a:r>
              <a:rPr lang="sk-SK" dirty="0" smtClean="0"/>
              <a:t>dokumentáciu:</a:t>
            </a:r>
            <a:endParaRPr lang="sk-SK" dirty="0"/>
          </a:p>
          <a:p>
            <a:r>
              <a:rPr lang="sk-SK" dirty="0" smtClean="0"/>
              <a:t>z </a:t>
            </a:r>
            <a:r>
              <a:rPr lang="sk-SK" dirty="0"/>
              <a:t>vlastného </a:t>
            </a:r>
            <a:r>
              <a:rPr lang="sk-SK" dirty="0" smtClean="0"/>
              <a:t>podnetu</a:t>
            </a:r>
            <a:endParaRPr lang="sk-SK" dirty="0"/>
          </a:p>
          <a:p>
            <a:r>
              <a:rPr lang="sk-SK" dirty="0" smtClean="0"/>
              <a:t>z </a:t>
            </a:r>
            <a:r>
              <a:rPr lang="sk-SK" dirty="0"/>
              <a:t>podnetu iných orgánov štátnej správy a </a:t>
            </a:r>
            <a:r>
              <a:rPr lang="sk-SK" dirty="0" smtClean="0"/>
              <a:t>obcí</a:t>
            </a:r>
            <a:endParaRPr lang="sk-SK" dirty="0"/>
          </a:p>
          <a:p>
            <a:r>
              <a:rPr lang="sk-SK" dirty="0" smtClean="0"/>
              <a:t>z </a:t>
            </a:r>
            <a:r>
              <a:rPr lang="sk-SK" dirty="0"/>
              <a:t>podnetu fyzických osôb alebo právnických </a:t>
            </a:r>
            <a:r>
              <a:rPr lang="sk-SK" dirty="0" smtClean="0"/>
              <a:t>osôb</a:t>
            </a: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27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224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chemeClr val="accent1"/>
                </a:solidFill>
              </a:rPr>
              <a:t>Stavebný zákon  - obstarávanie územnoplánovacej dokument.                </a:t>
            </a:r>
            <a:endParaRPr lang="sk-SK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§ </a:t>
            </a:r>
            <a:r>
              <a:rPr lang="sk-SK" dirty="0" smtClean="0">
                <a:solidFill>
                  <a:srgbClr val="FF0000"/>
                </a:solidFill>
              </a:rPr>
              <a:t>19a</a:t>
            </a:r>
            <a:r>
              <a:rPr lang="sk-SK" b="1" dirty="0" smtClean="0"/>
              <a:t> </a:t>
            </a:r>
            <a:r>
              <a:rPr lang="sk-SK" b="1" dirty="0">
                <a:solidFill>
                  <a:srgbClr val="FF0000"/>
                </a:solidFill>
              </a:rPr>
              <a:t>Obstarávanie územnoplánovacej dokumentácie </a:t>
            </a:r>
            <a:r>
              <a:rPr lang="sk-SK" b="1" dirty="0">
                <a:solidFill>
                  <a:srgbClr val="FF0000"/>
                </a:solidFill>
              </a:rPr>
              <a:t>p</a:t>
            </a:r>
            <a:r>
              <a:rPr lang="sk-SK" b="1" dirty="0" smtClean="0">
                <a:solidFill>
                  <a:srgbClr val="FF0000"/>
                </a:solidFill>
              </a:rPr>
              <a:t>redstavuje: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sk-SK" dirty="0" smtClean="0"/>
              <a:t>prípravné práce</a:t>
            </a:r>
            <a:endParaRPr lang="sk-SK" dirty="0"/>
          </a:p>
          <a:p>
            <a:r>
              <a:rPr lang="sk-SK" dirty="0" smtClean="0"/>
              <a:t>zabezpečenie </a:t>
            </a:r>
            <a:r>
              <a:rPr lang="sk-SK" dirty="0"/>
              <a:t>spracovania prieskumov a </a:t>
            </a:r>
            <a:r>
              <a:rPr lang="sk-SK" dirty="0" smtClean="0"/>
              <a:t>rozborov</a:t>
            </a:r>
            <a:endParaRPr lang="sk-SK" dirty="0"/>
          </a:p>
          <a:p>
            <a:r>
              <a:rPr lang="sk-SK" dirty="0" smtClean="0"/>
              <a:t>zabezpečenie </a:t>
            </a:r>
            <a:r>
              <a:rPr lang="sk-SK" dirty="0"/>
              <a:t>spracovania zadania a jeho </a:t>
            </a:r>
            <a:r>
              <a:rPr lang="sk-SK" dirty="0" smtClean="0"/>
              <a:t>prerokovanie</a:t>
            </a:r>
            <a:endParaRPr lang="sk-SK" dirty="0"/>
          </a:p>
          <a:p>
            <a:r>
              <a:rPr lang="sk-SK" dirty="0" smtClean="0"/>
              <a:t>zabezpečenie </a:t>
            </a:r>
            <a:r>
              <a:rPr lang="sk-SK" dirty="0"/>
              <a:t>spracovania konceptu riešenia územnoplánovacej dokumentácie, dohľad nad jeho spracovaním a jeho </a:t>
            </a:r>
            <a:r>
              <a:rPr lang="sk-SK" dirty="0" smtClean="0"/>
              <a:t>prerokovanie</a:t>
            </a:r>
            <a:endParaRPr lang="sk-SK" dirty="0"/>
          </a:p>
          <a:p>
            <a:r>
              <a:rPr lang="sk-SK" dirty="0" smtClean="0"/>
              <a:t>zabezpečenie </a:t>
            </a:r>
            <a:r>
              <a:rPr lang="sk-SK" dirty="0"/>
              <a:t>spracovania návrhu územnoplánovacej </a:t>
            </a:r>
            <a:r>
              <a:rPr lang="sk-SK" dirty="0" smtClean="0"/>
              <a:t>dokumentácie</a:t>
            </a:r>
          </a:p>
          <a:p>
            <a:r>
              <a:rPr lang="sk-SK" dirty="0" smtClean="0"/>
              <a:t>dohľad </a:t>
            </a:r>
            <a:r>
              <a:rPr lang="sk-SK" dirty="0"/>
              <a:t>nad jeho spracovaním a jeho </a:t>
            </a:r>
            <a:r>
              <a:rPr lang="sk-SK" dirty="0" smtClean="0"/>
              <a:t>prerokovanie</a:t>
            </a:r>
            <a:endParaRPr lang="sk-SK" dirty="0"/>
          </a:p>
          <a:p>
            <a:r>
              <a:rPr lang="sk-SK" dirty="0" smtClean="0"/>
              <a:t>prípravu </a:t>
            </a:r>
            <a:r>
              <a:rPr lang="sk-SK" dirty="0"/>
              <a:t>podkladov na schválenie návrhu územnoplánovacej </a:t>
            </a:r>
            <a:r>
              <a:rPr lang="sk-SK" dirty="0" smtClean="0"/>
              <a:t>dokumentácie</a:t>
            </a:r>
            <a:endParaRPr lang="sk-SK" dirty="0"/>
          </a:p>
          <a:p>
            <a:r>
              <a:rPr lang="sk-SK" dirty="0" smtClean="0"/>
              <a:t>zabezpečenie </a:t>
            </a:r>
            <a:r>
              <a:rPr lang="sk-SK" dirty="0"/>
              <a:t>vyhlásenia záväznej časti územnoplánovacej dokumentácie, uloženie územnoplánovacej dokumentácie a vyhotovenie registračného listu a jeho doručenie </a:t>
            </a:r>
            <a:r>
              <a:rPr lang="sk-SK" dirty="0" smtClean="0"/>
              <a:t>ministerstvu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28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444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chemeClr val="accent1"/>
                </a:solidFill>
              </a:rPr>
              <a:t>Stavebný zákon  - obstarávanie územnoplánovacej dokument.                </a:t>
            </a:r>
            <a:endParaRPr lang="sk-SK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>
                <a:solidFill>
                  <a:srgbClr val="FF0000"/>
                </a:solidFill>
              </a:rPr>
              <a:t>§ 19b Prípravné práce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sk-SK" b="1" dirty="0" smtClean="0"/>
              <a:t>Prípravné </a:t>
            </a:r>
            <a:r>
              <a:rPr lang="sk-SK" b="1" dirty="0"/>
              <a:t>práce vykonáva orgán územného plánovania, ktorý obstaráva územnoplánovaciu dokumentáciu a </a:t>
            </a:r>
            <a:r>
              <a:rPr lang="sk-SK" b="1" u="sng" dirty="0">
                <a:solidFill>
                  <a:srgbClr val="FF0000"/>
                </a:solidFill>
              </a:rPr>
              <a:t>zabezpečuje ich v spolupráci s ostatnými orgánmi štátnej správy, </a:t>
            </a:r>
            <a:r>
              <a:rPr lang="sk-SK" b="1" u="sng" dirty="0"/>
              <a:t>orgánmi samosprávnych krajov, obcami a </a:t>
            </a:r>
            <a:r>
              <a:rPr lang="sk-SK" b="1" u="sng" dirty="0">
                <a:solidFill>
                  <a:srgbClr val="FF0000"/>
                </a:solidFill>
              </a:rPr>
              <a:t>právnickými osobami </a:t>
            </a:r>
            <a:r>
              <a:rPr lang="sk-SK" b="1" u="sng" dirty="0"/>
              <a:t>a fyzickými osobami, ktoré sa podieľajú na využívaní </a:t>
            </a:r>
            <a:r>
              <a:rPr lang="sk-SK" b="1" u="sng" dirty="0" smtClean="0"/>
              <a:t>územia</a:t>
            </a:r>
            <a:endParaRPr lang="sk-SK" dirty="0"/>
          </a:p>
          <a:p>
            <a:pPr marL="0" indent="0">
              <a:buNone/>
            </a:pPr>
            <a:r>
              <a:rPr lang="sk-SK" b="1" dirty="0"/>
              <a:t> </a:t>
            </a:r>
            <a:endParaRPr lang="sk-SK" dirty="0"/>
          </a:p>
          <a:p>
            <a:r>
              <a:rPr lang="sk-SK" b="1" u="sng" dirty="0"/>
              <a:t>Na základe prípravných prác orgán územného plánovania, ktorý obstaráva územnoplánovaciu dokumentáciu, zabezpečí spracovanie prieskumov a rozborov nevyhnutných na spracovanie zadania, konceptu a návrhu územnoplánovacej dokumentácie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29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4709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správca vodného toku           1/2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dirty="0" smtClean="0">
                <a:solidFill>
                  <a:srgbClr val="FF0000"/>
                </a:solidFill>
              </a:rPr>
              <a:t>§ 11 ods. (7) Vodohospodársky manažment povodí</a:t>
            </a:r>
          </a:p>
          <a:p>
            <a:pPr lvl="0"/>
            <a:r>
              <a:rPr lang="sk-SK" u="sng" dirty="0" smtClean="0"/>
              <a:t>sledovanie </a:t>
            </a:r>
            <a:r>
              <a:rPr lang="sk-SK" u="sng" dirty="0"/>
              <a:t>vplyvu bodového znečistenia na kvalitu vôd v </a:t>
            </a:r>
            <a:r>
              <a:rPr lang="sk-SK" u="sng" dirty="0" smtClean="0"/>
              <a:t>recipientoch</a:t>
            </a:r>
            <a:endParaRPr lang="sk-SK" dirty="0"/>
          </a:p>
          <a:p>
            <a:pPr lvl="0"/>
            <a:r>
              <a:rPr lang="sk-SK" u="sng" dirty="0"/>
              <a:t>identifikácia plošného znečisťovania </a:t>
            </a:r>
            <a:r>
              <a:rPr lang="sk-SK" u="sng" dirty="0" smtClean="0"/>
              <a:t>vôd</a:t>
            </a:r>
            <a:endParaRPr lang="sk-SK" dirty="0"/>
          </a:p>
          <a:p>
            <a:pPr lvl="0"/>
            <a:r>
              <a:rPr lang="sk-SK" dirty="0" smtClean="0"/>
              <a:t>opatrenia </a:t>
            </a:r>
            <a:r>
              <a:rPr lang="sk-SK" dirty="0"/>
              <a:t>na zvyšovanie retenčnej schopnosti čiastkových povodí a koordinácia pri ich </a:t>
            </a:r>
            <a:r>
              <a:rPr lang="sk-SK" dirty="0" smtClean="0"/>
              <a:t>vykonávaní</a:t>
            </a:r>
            <a:endParaRPr lang="sk-SK" dirty="0" smtClean="0"/>
          </a:p>
          <a:p>
            <a:pPr lvl="0"/>
            <a:r>
              <a:rPr lang="sk-SK" u="sng" dirty="0" smtClean="0"/>
              <a:t>koordinovanie </a:t>
            </a:r>
            <a:r>
              <a:rPr lang="sk-SK" u="sng" dirty="0"/>
              <a:t>vodohospodárskych úloh s tvorbou a využívaním vodohospodárskych účinkov územného systému ekologickej </a:t>
            </a:r>
            <a:r>
              <a:rPr lang="sk-SK" u="sng" dirty="0" smtClean="0"/>
              <a:t>stability</a:t>
            </a:r>
            <a:endParaRPr lang="sk-SK" dirty="0"/>
          </a:p>
          <a:p>
            <a:pPr lvl="0"/>
            <a:r>
              <a:rPr lang="sk-SK" dirty="0" smtClean="0">
                <a:solidFill>
                  <a:srgbClr val="1F3FA5"/>
                </a:solidFill>
              </a:rPr>
              <a:t>zabezpečovanie </a:t>
            </a:r>
            <a:r>
              <a:rPr lang="sk-SK" dirty="0">
                <a:solidFill>
                  <a:srgbClr val="1F3FA5"/>
                </a:solidFill>
              </a:rPr>
              <a:t>stanovísk z hľadiska uplatňovania plánov manažmentu povodí, technických podkladov a iných odborných podkladov </a:t>
            </a:r>
            <a:r>
              <a:rPr lang="sk-SK" b="1" dirty="0">
                <a:solidFill>
                  <a:srgbClr val="1F3FA5"/>
                </a:solidFill>
              </a:rPr>
              <a:t>pre rozhodovaciu a inú správnu činnosť orgánov štátnej vodnej </a:t>
            </a:r>
            <a:r>
              <a:rPr lang="sk-SK" b="1" dirty="0" smtClean="0">
                <a:solidFill>
                  <a:srgbClr val="1F3FA5"/>
                </a:solidFill>
              </a:rPr>
              <a:t>správy</a:t>
            </a:r>
            <a:endParaRPr lang="sk-SK" dirty="0">
              <a:solidFill>
                <a:srgbClr val="1F3FA5"/>
              </a:solidFill>
            </a:endParaRPr>
          </a:p>
          <a:p>
            <a:pPr marL="0" indent="0" algn="just">
              <a:buNone/>
            </a:pP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984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chemeClr val="accent1"/>
                </a:solidFill>
              </a:rPr>
              <a:t>Stavebný zákon  - obstarávanie územnoplánovacej dokument.                </a:t>
            </a:r>
            <a:endParaRPr lang="sk-SK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>
                <a:solidFill>
                  <a:srgbClr val="FF0000"/>
                </a:solidFill>
              </a:rPr>
              <a:t>§ 19c Prieskumy a rozbor</a:t>
            </a:r>
            <a:r>
              <a:rPr lang="sk-SK" dirty="0">
                <a:solidFill>
                  <a:srgbClr val="FF0000"/>
                </a:solidFill>
              </a:rPr>
              <a:t>y</a:t>
            </a:r>
          </a:p>
          <a:p>
            <a:r>
              <a:rPr lang="sk-SK" b="1" u="sng" dirty="0"/>
              <a:t>Cieľom prieskumov a rozborov je, najmä na základe územnoplánovacích podkladov a záväzných ostatných podkladov, získanie poznatkov o </a:t>
            </a:r>
            <a:r>
              <a:rPr lang="sk-SK" b="1" u="sng" dirty="0">
                <a:solidFill>
                  <a:srgbClr val="FF0000"/>
                </a:solidFill>
              </a:rPr>
              <a:t>stave a možnostiach vývoja priestorového usporiadania a funkčného </a:t>
            </a:r>
            <a:r>
              <a:rPr lang="sk-SK" b="1" u="sng" dirty="0"/>
              <a:t>využívania územia, určenie problémov a stretov záujmov v riešenom území potrebných na spracovanie zadania, konceptu a návrhu územnoplánovacej </a:t>
            </a:r>
            <a:r>
              <a:rPr lang="sk-SK" b="1" u="sng" dirty="0" smtClean="0"/>
              <a:t>dokumentácie</a:t>
            </a:r>
            <a:endParaRPr lang="sk-SK" u="sng" dirty="0"/>
          </a:p>
          <a:p>
            <a:pPr marL="0" indent="0">
              <a:buNone/>
            </a:pPr>
            <a:endParaRPr lang="sk-SK" dirty="0"/>
          </a:p>
          <a:p>
            <a:r>
              <a:rPr lang="sk-SK" dirty="0">
                <a:solidFill>
                  <a:srgbClr val="00B050"/>
                </a:solidFill>
              </a:rPr>
              <a:t>Pre územný plán regiónu a územný plán obce </a:t>
            </a:r>
            <a:r>
              <a:rPr lang="sk-SK" dirty="0"/>
              <a:t>sa v rámci prieskumov a rozborov spracúva optimálne priestorové usporiadanie a funkčné využívanie územia s prihliadnutím na </a:t>
            </a:r>
            <a:r>
              <a:rPr lang="sk-SK" dirty="0">
                <a:solidFill>
                  <a:srgbClr val="00B050"/>
                </a:solidFill>
              </a:rPr>
              <a:t>krajinno-ekologické</a:t>
            </a:r>
            <a:r>
              <a:rPr lang="sk-SK" dirty="0"/>
              <a:t>, kultúrno-historické a </a:t>
            </a:r>
            <a:r>
              <a:rPr lang="sk-SK" dirty="0" err="1"/>
              <a:t>socio</a:t>
            </a:r>
            <a:r>
              <a:rPr lang="sk-SK" dirty="0"/>
              <a:t>-ekonomické podmienky </a:t>
            </a:r>
            <a:r>
              <a:rPr lang="sk-SK" dirty="0" smtClean="0"/>
              <a:t> 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30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798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chemeClr val="accent1"/>
                </a:solidFill>
              </a:rPr>
              <a:t>Stavebný zákon  - Ochrana zložiek ŽP a iných osobitných záujmov                </a:t>
            </a:r>
            <a:endParaRPr lang="sk-SK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§ 126 </a:t>
            </a:r>
          </a:p>
          <a:p>
            <a:pPr lvl="0"/>
            <a:r>
              <a:rPr lang="sk-SK" dirty="0"/>
              <a:t>Ak sa konanie podľa </a:t>
            </a:r>
            <a:r>
              <a:rPr lang="sk-SK" dirty="0" smtClean="0"/>
              <a:t>stavebného zákona </a:t>
            </a:r>
            <a:r>
              <a:rPr lang="sk-SK" dirty="0"/>
              <a:t>dotýka záujmov chránených predpismi o ochrane zdravia ľudu, o utváraní a ochrane zdravých životných podmienok, </a:t>
            </a:r>
            <a:r>
              <a:rPr lang="sk-SK" b="1" dirty="0"/>
              <a:t>vodách,</a:t>
            </a:r>
            <a:r>
              <a:rPr lang="sk-SK" dirty="0"/>
              <a:t> </a:t>
            </a:r>
            <a:r>
              <a:rPr lang="sk-SK" b="1" dirty="0"/>
              <a:t>o ochrane prírodných liečebných kúpeľov a prírodných liečivých zdrojov</a:t>
            </a:r>
            <a:r>
              <a:rPr lang="sk-SK" dirty="0"/>
              <a:t>, o ochrane poľnohospodárskeho pôdneho fondu, o lesoch a lesnom hospodárstve</a:t>
            </a:r>
            <a:r>
              <a:rPr lang="sk-SK" dirty="0" smtClean="0"/>
              <a:t>,... </a:t>
            </a:r>
            <a:r>
              <a:rPr lang="sk-SK" dirty="0"/>
              <a:t>o vplyvoch na životné prostredie, </a:t>
            </a:r>
            <a:r>
              <a:rPr lang="sk-SK" dirty="0" smtClean="0"/>
              <a:t>... </a:t>
            </a:r>
            <a:r>
              <a:rPr lang="sk-SK" b="1" dirty="0"/>
              <a:t>o verejných vodovodoch a verejných kanalizáciách</a:t>
            </a:r>
            <a:r>
              <a:rPr lang="sk-SK" dirty="0"/>
              <a:t>, o civilnej ochrane</a:t>
            </a:r>
            <a:r>
              <a:rPr lang="sk-SK" dirty="0" smtClean="0"/>
              <a:t>,... </a:t>
            </a:r>
            <a:r>
              <a:rPr lang="sk-SK" b="1" dirty="0"/>
              <a:t>rozhodne stavebný úrad na základe záväzného stanoviska dotknutého orgánu podľa </a:t>
            </a:r>
            <a:r>
              <a:rPr lang="sk-SK" b="1" u="sng" dirty="0">
                <a:hlinkClick r:id="rId2" tooltip="Odkaz na predpis alebo ustanovenie"/>
              </a:rPr>
              <a:t>§ 140a</a:t>
            </a:r>
            <a:r>
              <a:rPr lang="sk-SK" b="1" dirty="0"/>
              <a:t>, ktorý uplatňuje požiadavky podľa osobitných </a:t>
            </a:r>
            <a:r>
              <a:rPr lang="sk-SK" b="1" dirty="0" smtClean="0"/>
              <a:t>predpisov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31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706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chemeClr val="accent1"/>
                </a:solidFill>
              </a:rPr>
              <a:t>Stavebný zákon  - Dotknuté orgány                </a:t>
            </a:r>
            <a:endParaRPr lang="sk-SK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rgbClr val="FF0000"/>
                </a:solidFill>
              </a:rPr>
              <a:t>§140a 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b="1" dirty="0">
                <a:solidFill>
                  <a:srgbClr val="FF0000"/>
                </a:solidFill>
              </a:rPr>
              <a:t>Dotknutým orgánom podľa tohto zákona je</a:t>
            </a:r>
            <a:endParaRPr lang="sk-SK" dirty="0">
              <a:solidFill>
                <a:srgbClr val="FF0000"/>
              </a:solidFill>
            </a:endParaRPr>
          </a:p>
          <a:p>
            <a:pPr lvl="0"/>
            <a:r>
              <a:rPr lang="sk-SK" u="sng" dirty="0"/>
              <a:t>orgán verejnej správy</a:t>
            </a:r>
            <a:r>
              <a:rPr lang="sk-SK" dirty="0"/>
              <a:t>, ktorý je správnym orgánom chrániacim záujmy uvedené v </a:t>
            </a:r>
            <a:r>
              <a:rPr lang="sk-SK" u="sng" dirty="0">
                <a:hlinkClick r:id="rId2" tooltip="Odkaz na predpis alebo ustanovenie"/>
              </a:rPr>
              <a:t>§ 126 ods. 1</a:t>
            </a:r>
            <a:r>
              <a:rPr lang="sk-SK" dirty="0"/>
              <a:t>, ak konanie podľa osobitného predpisu upravujúceho jeho pôsobnosť je súčasťou konania podľa tohto zákona, má naň nadväzovať alebo s ním </a:t>
            </a:r>
            <a:r>
              <a:rPr lang="sk-SK" dirty="0" smtClean="0"/>
              <a:t>súvisí</a:t>
            </a:r>
            <a:endParaRPr lang="sk-SK" dirty="0"/>
          </a:p>
          <a:p>
            <a:pPr lvl="0"/>
            <a:r>
              <a:rPr lang="sk-SK" u="sng" dirty="0"/>
              <a:t>obec,</a:t>
            </a:r>
            <a:r>
              <a:rPr lang="sk-SK" dirty="0"/>
              <a:t> ak nie je stavebným úradom podľa tohto zákona a konanie sa týka pozemku alebo stavby na jej území, okrem stavby diaľnice alebo rýchlostnej </a:t>
            </a:r>
            <a:r>
              <a:rPr lang="sk-SK" dirty="0" smtClean="0"/>
              <a:t>cesty</a:t>
            </a:r>
            <a:endParaRPr lang="sk-SK" dirty="0"/>
          </a:p>
          <a:p>
            <a:pPr lvl="0"/>
            <a:r>
              <a:rPr lang="sk-SK" u="sng" dirty="0"/>
              <a:t>vlastník sietí a zariadení technického vybavenia územia a iná právnická </a:t>
            </a:r>
            <a:r>
              <a:rPr lang="sk-SK" u="sng" dirty="0" smtClean="0"/>
              <a:t>osoba</a:t>
            </a:r>
            <a:endParaRPr lang="sk-SK" dirty="0"/>
          </a:p>
          <a:p>
            <a:r>
              <a:rPr lang="sk-SK" dirty="0"/>
              <a:t>Dotknuté orgány v konaniach podľa tohto zákona chránia záujmy uvedené v </a:t>
            </a:r>
            <a:r>
              <a:rPr lang="sk-SK" u="sng" dirty="0"/>
              <a:t>§ 126 </a:t>
            </a:r>
            <a:r>
              <a:rPr lang="sk-SK" dirty="0" smtClean="0"/>
              <a:t> </a:t>
            </a:r>
            <a:r>
              <a:rPr lang="sk-SK" dirty="0"/>
              <a:t>v rámci svojej pôsobnosti najmä tým, že majú právo nazerať do spisov, podávať záväzné stanoviská podľa </a:t>
            </a:r>
            <a:r>
              <a:rPr lang="sk-SK" u="sng" dirty="0">
                <a:hlinkClick r:id="rId3" tooltip="Odkaz na predpis alebo ustanovenie"/>
              </a:rPr>
              <a:t>§ 140b</a:t>
            </a:r>
            <a:r>
              <a:rPr lang="sk-SK" dirty="0"/>
              <a:t>, zúčastňovať sa na ústnom pojednávaní a miestnej obhliadke a vykonávať so stavebným úradom spoločné úkony podľa tohto </a:t>
            </a:r>
            <a:r>
              <a:rPr lang="sk-SK" dirty="0" smtClean="0"/>
              <a:t>zákona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32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496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chemeClr val="accent1"/>
                </a:solidFill>
              </a:rPr>
              <a:t>Stavebný zákon  - Ochrana zložiek ŽP a iných osobitných záujmov                </a:t>
            </a:r>
            <a:endParaRPr lang="sk-SK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b="1" dirty="0">
                <a:solidFill>
                  <a:srgbClr val="FF0000"/>
                </a:solidFill>
              </a:rPr>
              <a:t>§ 136 Riešenie rozporov</a:t>
            </a:r>
            <a:endParaRPr lang="sk-SK" dirty="0">
              <a:solidFill>
                <a:srgbClr val="FF0000"/>
              </a:solidFill>
            </a:endParaRPr>
          </a:p>
          <a:p>
            <a:pPr lvl="0"/>
            <a:r>
              <a:rPr lang="sk-SK" dirty="0"/>
              <a:t>Ak dôjde pri prerokúvaní územnoplánovacej dokumentácie, územnom konaní, stavebnom konaní alebo pri iných konaniach, ktoré vykonávajú správne orgány podľa tohto zákona alebo podľa osobitných predpisov pre </a:t>
            </a:r>
            <a:r>
              <a:rPr lang="sk-SK" dirty="0" smtClean="0"/>
              <a:t>... </a:t>
            </a:r>
            <a:r>
              <a:rPr lang="sk-SK" dirty="0"/>
              <a:t>vodohospodárske </a:t>
            </a:r>
            <a:r>
              <a:rPr lang="sk-SK" dirty="0" smtClean="0"/>
              <a:t>diela... </a:t>
            </a:r>
            <a:r>
              <a:rPr lang="sk-SK" dirty="0"/>
              <a:t>k protichodným stanoviskám medzi orgánmi štátnej správy spolupôsobiacimi v konaní, riešia taký rozpor orgány nadriadené týmto orgánom </a:t>
            </a:r>
            <a:r>
              <a:rPr lang="sk-SK" dirty="0" smtClean="0"/>
              <a:t>dohodou</a:t>
            </a:r>
            <a:endParaRPr lang="sk-SK" dirty="0"/>
          </a:p>
          <a:p>
            <a:pPr lvl="0"/>
            <a:r>
              <a:rPr lang="sk-SK" dirty="0"/>
              <a:t>Ak sa vzniknutý rozpor nepodarí odstrániť dohodou </a:t>
            </a:r>
            <a:r>
              <a:rPr lang="sk-SK" dirty="0" smtClean="0"/>
              <a:t>orgánov, </a:t>
            </a:r>
            <a:r>
              <a:rPr lang="sk-SK" dirty="0"/>
              <a:t>rozhodne ministerstvo po prerokovaní s príslušnými ústrednými orgánmi štátnej správy. Ak ide o stavby, kde konanie vykonávajú orgány podľa osobitných predpisov, rozhodne o rozpore ústredný orgán štátnej správy nadriadený týmto orgánom obdobným </a:t>
            </a:r>
            <a:r>
              <a:rPr lang="sk-SK" dirty="0" smtClean="0"/>
              <a:t>postupom</a:t>
            </a:r>
            <a:endParaRPr lang="sk-SK" dirty="0"/>
          </a:p>
          <a:p>
            <a:pPr lvl="0"/>
            <a:r>
              <a:rPr lang="sk-SK" dirty="0"/>
              <a:t>Ak vznikol rozpor v dôsledku záväzného stanoviska vlastníka sietí a zariadení technického vybavenia územia, ktorý je dotknutým orgánom podľa </a:t>
            </a:r>
            <a:r>
              <a:rPr lang="sk-SK" u="sng" dirty="0">
                <a:hlinkClick r:id="rId2" tooltip="Odkaz na predpis alebo ustanovenie"/>
              </a:rPr>
              <a:t>§ 140a ods. 1 písm. c)</a:t>
            </a:r>
            <a:r>
              <a:rPr lang="sk-SK" dirty="0"/>
              <a:t>, je na účely riešenia rozporov nadriadeným orgánom ministerstvo, do pôsobnosti ktorého patrí vlastník sietí a </a:t>
            </a:r>
            <a:r>
              <a:rPr lang="sk-SK" dirty="0" smtClean="0"/>
              <a:t>zariadení</a:t>
            </a: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33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chemeClr val="accent1"/>
                </a:solidFill>
              </a:rPr>
              <a:t>Stavebný zákon  - Dotknuté orgány                </a:t>
            </a:r>
            <a:endParaRPr lang="sk-SK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k-SK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k-SK" b="1" dirty="0"/>
              <a:t>§ 140b Záväzné stanovisko</a:t>
            </a:r>
            <a:endParaRPr lang="sk-SK" dirty="0"/>
          </a:p>
          <a:p>
            <a:r>
              <a:rPr lang="sk-SK" dirty="0" smtClean="0"/>
              <a:t>Záväzné </a:t>
            </a:r>
            <a:r>
              <a:rPr lang="sk-SK" dirty="0"/>
              <a:t>stanovisko je na účely konaní podľa tohto zákona stanovisko, vyjadrenie, súhlas alebo iný správny úkon dotknutého orgánu, uplatňujúceho záujmy chránené osobitnými predpismi, ktorý je ako záväzné stanovisko upravený v osobitnom predpise. Obsah záväzného stanoviska je pre správny orgán v konaní podľa tohto zákona záväzný a bez zosúladenia záväzného stanoviska s inými záväznými stanoviskami nemôže rozhodnúť vo </a:t>
            </a:r>
            <a:r>
              <a:rPr lang="sk-SK" dirty="0" smtClean="0"/>
              <a:t>veci</a:t>
            </a:r>
            <a:endParaRPr lang="sk-SK" dirty="0"/>
          </a:p>
          <a:p>
            <a:r>
              <a:rPr lang="sk-SK" dirty="0" smtClean="0"/>
              <a:t>Dotknutý </a:t>
            </a:r>
            <a:r>
              <a:rPr lang="sk-SK" dirty="0"/>
              <a:t>orgán je oprávnený uplatňovať požiadavky v rozsahu svojej pôsobnosti ustanovenej osobitným predpisom. Vo svojom záväznom stanovisku je povinný vždy uviesť ustanovenie osobitného predpisu, na základe ktorého uplatňuje svoju pôsobnosť, a údaj, či týmto záväzným stanoviskom zároveň nahrádza stanovisko pre konanie nasledujúce podľa tohto </a:t>
            </a:r>
            <a:r>
              <a:rPr lang="sk-SK" dirty="0" smtClean="0"/>
              <a:t>zákona</a:t>
            </a: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34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038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84863" y="1439259"/>
            <a:ext cx="10515600" cy="4351338"/>
          </a:xfrm>
        </p:spPr>
        <p:txBody>
          <a:bodyPr>
            <a:normAutofit/>
          </a:bodyPr>
          <a:lstStyle/>
          <a:p>
            <a:pPr>
              <a:buNone/>
            </a:pPr>
            <a:endParaRPr lang="sk-SK" dirty="0"/>
          </a:p>
          <a:p>
            <a:pPr algn="ctr"/>
            <a:endParaRPr lang="sk-SK" dirty="0" smtClean="0"/>
          </a:p>
          <a:p>
            <a:pPr algn="ctr"/>
            <a:endParaRPr lang="sk-SK" dirty="0"/>
          </a:p>
          <a:p>
            <a:pPr marL="0" indent="0" algn="ctr">
              <a:buNone/>
            </a:pPr>
            <a:r>
              <a:rPr lang="sk-SK" sz="4400" dirty="0" smtClean="0">
                <a:solidFill>
                  <a:srgbClr val="FF0000"/>
                </a:solidFill>
              </a:rPr>
              <a:t>Ďakujem pekne za pozornosť</a:t>
            </a:r>
          </a:p>
          <a:p>
            <a:pPr algn="ctr"/>
            <a:endParaRPr lang="sk-SK" dirty="0" smtClean="0">
              <a:solidFill>
                <a:srgbClr val="FF0000"/>
              </a:solidFill>
            </a:endParaRPr>
          </a:p>
          <a:p>
            <a:pPr algn="ctr"/>
            <a:endParaRPr lang="sk-SK" dirty="0">
              <a:solidFill>
                <a:srgbClr val="FF0000"/>
              </a:solidFill>
            </a:endParaRPr>
          </a:p>
          <a:p>
            <a:pPr algn="ctr"/>
            <a:endParaRPr lang="sk-SK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sk-SK" sz="2400" dirty="0" smtClean="0"/>
              <a:t>Ing. Anna Gaálová, riaditeľka odboru štátnej vodnej správy a rybárstva, sekcia vôd</a:t>
            </a:r>
            <a:endParaRPr lang="sk-SK" sz="240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35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516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správca vodného toku           2/2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k-SK" sz="3200" dirty="0" smtClean="0">
                <a:solidFill>
                  <a:srgbClr val="FF0000"/>
                </a:solidFill>
              </a:rPr>
              <a:t>§ 11 ods. (7) Vodohospodársky manažment povodí</a:t>
            </a:r>
          </a:p>
          <a:p>
            <a:pPr lvl="0"/>
            <a:r>
              <a:rPr lang="sk-SK" sz="3200" dirty="0"/>
              <a:t>zabezpečovanie </a:t>
            </a:r>
            <a:r>
              <a:rPr lang="sk-SK" sz="3200" u="sng" dirty="0" smtClean="0"/>
              <a:t>starostlivosti </a:t>
            </a:r>
            <a:r>
              <a:rPr lang="sk-SK" sz="3200" u="sng" dirty="0"/>
              <a:t>o odkryté podzemné vody z hľadiska ochrany výskytu, množstva, kvality vôd, vodných ekosystémov a od vôd priamo závislých ekosystémov v </a:t>
            </a:r>
            <a:r>
              <a:rPr lang="sk-SK" sz="3200" dirty="0"/>
              <a:t>krajine a koordinácia opatrení na znižovanie nepriaznivých účinkov povodní a </a:t>
            </a:r>
            <a:r>
              <a:rPr lang="sk-SK" sz="3200" dirty="0" smtClean="0"/>
              <a:t>sucha</a:t>
            </a:r>
            <a:endParaRPr lang="sk-SK" sz="3200" dirty="0"/>
          </a:p>
          <a:p>
            <a:pPr lvl="0"/>
            <a:r>
              <a:rPr lang="sk-SK" sz="3200" dirty="0" smtClean="0"/>
              <a:t>správa </a:t>
            </a:r>
            <a:r>
              <a:rPr lang="sk-SK" sz="3200" dirty="0"/>
              <a:t>vodohospodársky významných vodných </a:t>
            </a:r>
            <a:r>
              <a:rPr lang="sk-SK" sz="3200" dirty="0" smtClean="0"/>
              <a:t>tokov</a:t>
            </a:r>
            <a:endParaRPr lang="sk-SK" sz="3200" dirty="0"/>
          </a:p>
          <a:p>
            <a:pPr lvl="0"/>
            <a:r>
              <a:rPr lang="sk-SK" sz="3200" dirty="0" smtClean="0"/>
              <a:t>koncepcie </a:t>
            </a:r>
            <a:r>
              <a:rPr lang="sk-SK" sz="3200" dirty="0"/>
              <a:t>a koordinácia opatrení na znižovanie nepriaznivých účinkov povodní a </a:t>
            </a:r>
            <a:r>
              <a:rPr lang="sk-SK" sz="3200" dirty="0" smtClean="0"/>
              <a:t>sucha</a:t>
            </a:r>
            <a:endParaRPr lang="sk-SK" sz="3200" dirty="0" smtClean="0"/>
          </a:p>
          <a:p>
            <a:r>
              <a:rPr lang="sk-SK" sz="3200" dirty="0"/>
              <a:t>vykonávanie úloh spojených so zisťovaním výskytu, množstva, režimu a kvality a s hodnotením stavu povrchových vôd a podzemných </a:t>
            </a:r>
            <a:r>
              <a:rPr lang="sk-SK" sz="3200" dirty="0" smtClean="0"/>
              <a:t>vôd</a:t>
            </a:r>
            <a:endParaRPr lang="sk-SK" sz="3200" dirty="0"/>
          </a:p>
          <a:p>
            <a:pPr lvl="0"/>
            <a:endParaRPr lang="sk-SK" sz="3200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515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správca vodného toku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k-SK" sz="3500" dirty="0" smtClean="0">
                <a:solidFill>
                  <a:srgbClr val="FF0000"/>
                </a:solidFill>
              </a:rPr>
              <a:t>§ 11 ods. (8) Starostlivosť o odkryté podzemné vody</a:t>
            </a:r>
          </a:p>
          <a:p>
            <a:pPr lvl="0"/>
            <a:r>
              <a:rPr lang="sk-SK" sz="3000" u="sng" dirty="0"/>
              <a:t>vedenie evidencie odkrytých podzemných </a:t>
            </a:r>
            <a:r>
              <a:rPr lang="sk-SK" sz="3000" u="sng" dirty="0" smtClean="0"/>
              <a:t>vôd </a:t>
            </a:r>
            <a:r>
              <a:rPr lang="sk-SK" sz="3000" dirty="0" smtClean="0"/>
              <a:t>(ďalej len „</a:t>
            </a:r>
            <a:r>
              <a:rPr lang="sk-SK" sz="3000" dirty="0" err="1" smtClean="0"/>
              <a:t>PzV</a:t>
            </a:r>
            <a:r>
              <a:rPr lang="sk-SK" sz="3000" dirty="0" smtClean="0"/>
              <a:t>“)</a:t>
            </a:r>
            <a:endParaRPr lang="sk-SK" sz="3000" dirty="0"/>
          </a:p>
          <a:p>
            <a:pPr lvl="0"/>
            <a:r>
              <a:rPr lang="sk-SK" sz="3000" dirty="0"/>
              <a:t>sledovanie výskytu, množstva a kvality odkrytých </a:t>
            </a:r>
            <a:r>
              <a:rPr lang="sk-SK" sz="3000" dirty="0" err="1" smtClean="0"/>
              <a:t>PzV</a:t>
            </a:r>
            <a:r>
              <a:rPr lang="sk-SK" sz="3000" dirty="0" smtClean="0"/>
              <a:t> </a:t>
            </a:r>
            <a:r>
              <a:rPr lang="sk-SK" sz="3000" dirty="0"/>
              <a:t>na základe výsledkov ich </a:t>
            </a:r>
            <a:r>
              <a:rPr lang="sk-SK" sz="3000" dirty="0" smtClean="0"/>
              <a:t>monitorovania</a:t>
            </a:r>
            <a:endParaRPr lang="sk-SK" sz="3000" dirty="0" smtClean="0"/>
          </a:p>
          <a:p>
            <a:pPr lvl="0"/>
            <a:r>
              <a:rPr lang="sk-SK" sz="3000" u="sng" dirty="0" smtClean="0"/>
              <a:t>oznamovanie OŠVS </a:t>
            </a:r>
            <a:r>
              <a:rPr lang="sk-SK" sz="3000" u="sng" dirty="0"/>
              <a:t>zistenie ohrozenia alebo znečistenia odkrytej </a:t>
            </a:r>
            <a:r>
              <a:rPr lang="sk-SK" sz="3000" u="sng" dirty="0" err="1" smtClean="0"/>
              <a:t>PzV</a:t>
            </a:r>
            <a:r>
              <a:rPr lang="sk-SK" sz="3000" u="sng" dirty="0" smtClean="0"/>
              <a:t> </a:t>
            </a:r>
            <a:r>
              <a:rPr lang="sk-SK" sz="3000" dirty="0"/>
              <a:t>spôsobené vplyvmi ľudskej činnosti a predkladanie návrhov opatrení na </a:t>
            </a:r>
            <a:r>
              <a:rPr lang="sk-SK" sz="3000" dirty="0" smtClean="0"/>
              <a:t>nápravu</a:t>
            </a:r>
            <a:endParaRPr lang="sk-SK" sz="3000" dirty="0"/>
          </a:p>
          <a:p>
            <a:pPr lvl="0"/>
            <a:r>
              <a:rPr lang="sk-SK" sz="3000" u="sng" dirty="0"/>
              <a:t>sledovanie </a:t>
            </a:r>
            <a:r>
              <a:rPr lang="sk-SK" sz="3000" u="sng" dirty="0" smtClean="0"/>
              <a:t>dodrž. </a:t>
            </a:r>
            <a:r>
              <a:rPr lang="sk-SK" sz="3000" u="sng" dirty="0"/>
              <a:t>povinností a podmienok </a:t>
            </a:r>
            <a:r>
              <a:rPr lang="sk-SK" sz="3000" dirty="0"/>
              <a:t>určených v </a:t>
            </a:r>
            <a:r>
              <a:rPr lang="sk-SK" sz="3000" dirty="0" smtClean="0"/>
              <a:t>rozhodnutiach, </a:t>
            </a:r>
            <a:r>
              <a:rPr lang="sk-SK" sz="3000" dirty="0"/>
              <a:t>vyjadreniach a súhlasoch </a:t>
            </a:r>
            <a:r>
              <a:rPr lang="sk-SK" sz="3000" dirty="0" smtClean="0"/>
              <a:t>OŠVS, </a:t>
            </a:r>
            <a:r>
              <a:rPr lang="sk-SK" sz="3000" dirty="0"/>
              <a:t>ktoré sa týkajú odkrytých </a:t>
            </a:r>
            <a:r>
              <a:rPr lang="sk-SK" sz="3000" dirty="0" err="1" smtClean="0"/>
              <a:t>PzV</a:t>
            </a:r>
            <a:endParaRPr lang="sk-SK" sz="3000" dirty="0"/>
          </a:p>
          <a:p>
            <a:pPr lvl="0"/>
            <a:r>
              <a:rPr lang="sk-SK" sz="3000" dirty="0">
                <a:solidFill>
                  <a:srgbClr val="1C37A8"/>
                </a:solidFill>
              </a:rPr>
              <a:t>evidovanie rozhodnutí, vyjadrení a súhlasov </a:t>
            </a:r>
            <a:r>
              <a:rPr lang="sk-SK" sz="3000" dirty="0" smtClean="0">
                <a:solidFill>
                  <a:srgbClr val="1C37A8"/>
                </a:solidFill>
              </a:rPr>
              <a:t>OŠVS, </a:t>
            </a:r>
            <a:r>
              <a:rPr lang="sk-SK" sz="3000" dirty="0">
                <a:solidFill>
                  <a:srgbClr val="1C37A8"/>
                </a:solidFill>
              </a:rPr>
              <a:t>ktoré sa týkajú odkrytých podzemných </a:t>
            </a:r>
            <a:r>
              <a:rPr lang="sk-SK" sz="3000" dirty="0" smtClean="0">
                <a:solidFill>
                  <a:srgbClr val="1C37A8"/>
                </a:solidFill>
              </a:rPr>
              <a:t>vôd</a:t>
            </a:r>
            <a:endParaRPr lang="sk-SK" sz="3000" dirty="0">
              <a:solidFill>
                <a:srgbClr val="1C37A8"/>
              </a:solidFill>
            </a:endParaRPr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068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správca vodného toku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3500" dirty="0" smtClean="0">
                <a:solidFill>
                  <a:srgbClr val="FF0000"/>
                </a:solidFill>
              </a:rPr>
              <a:t>§ 11 ods. (9) a (10)</a:t>
            </a:r>
          </a:p>
          <a:p>
            <a:r>
              <a:rPr lang="sk-SK" sz="3200" dirty="0" smtClean="0"/>
              <a:t>Vodohospodársky </a:t>
            </a:r>
            <a:r>
              <a:rPr lang="sk-SK" sz="3200" dirty="0"/>
              <a:t>manažment povodí vykonáva správca vodohospodársky významných vodných </a:t>
            </a:r>
            <a:r>
              <a:rPr lang="sk-SK" sz="3200" dirty="0" smtClean="0"/>
              <a:t>tokov</a:t>
            </a: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r>
              <a:rPr lang="sk-SK" sz="3200" dirty="0" smtClean="0"/>
              <a:t>Správca </a:t>
            </a:r>
            <a:r>
              <a:rPr lang="sk-SK" sz="3200" dirty="0"/>
              <a:t>vodohospodársky významných vodných tokov je pri výkone vodohospodárskeho manažmentu povodí oprávnený vstupovať na pozemky v súvislosti so starostlivosťou </a:t>
            </a:r>
            <a:r>
              <a:rPr lang="sk-SK" sz="3200" dirty="0" smtClean="0"/>
              <a:t>o </a:t>
            </a:r>
            <a:r>
              <a:rPr lang="sk-SK" sz="3200" dirty="0"/>
              <a:t>odkryté podzemné </a:t>
            </a:r>
            <a:r>
              <a:rPr lang="sk-SK" sz="3200" dirty="0" smtClean="0"/>
              <a:t>vody</a:t>
            </a: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146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správca vodného toku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3500" dirty="0" smtClean="0">
                <a:solidFill>
                  <a:srgbClr val="FF0000"/>
                </a:solidFill>
              </a:rPr>
              <a:t>§ 12 ods. (1)</a:t>
            </a:r>
          </a:p>
          <a:p>
            <a:pPr marL="0" indent="0" algn="just">
              <a:buNone/>
            </a:pPr>
            <a:r>
              <a:rPr lang="sk-SK" sz="3500" dirty="0" smtClean="0">
                <a:solidFill>
                  <a:srgbClr val="FF0000"/>
                </a:solidFill>
              </a:rPr>
              <a:t>Plánovanie v povodiach a v správnom území povodí je sústavná koncepčná činnosť vykonávaná najmä na účely:</a:t>
            </a:r>
          </a:p>
          <a:p>
            <a:pPr lvl="0"/>
            <a:r>
              <a:rPr lang="sk-SK" dirty="0"/>
              <a:t>všestrannej ochrany vôd a dosiahnutia environmentálnych </a:t>
            </a:r>
            <a:r>
              <a:rPr lang="sk-SK" dirty="0" smtClean="0"/>
              <a:t>cieľov</a:t>
            </a:r>
            <a:endParaRPr lang="sk-SK" dirty="0"/>
          </a:p>
          <a:p>
            <a:pPr lvl="0"/>
            <a:r>
              <a:rPr lang="sk-SK" dirty="0"/>
              <a:t>vytvárania podmienok pre trvalo udržateľné využívanie vodných </a:t>
            </a:r>
            <a:r>
              <a:rPr lang="sk-SK" dirty="0" smtClean="0"/>
              <a:t>zdrojov</a:t>
            </a:r>
            <a:endParaRPr lang="sk-SK" dirty="0"/>
          </a:p>
          <a:p>
            <a:pPr lvl="0"/>
            <a:r>
              <a:rPr lang="sk-SK" dirty="0"/>
              <a:t>poskytovania vodohospodárskych </a:t>
            </a:r>
            <a:r>
              <a:rPr lang="sk-SK" dirty="0" smtClean="0"/>
              <a:t>služieb</a:t>
            </a:r>
            <a:endParaRPr lang="sk-SK" dirty="0"/>
          </a:p>
          <a:p>
            <a:pPr lvl="0"/>
            <a:r>
              <a:rPr lang="sk-SK" dirty="0"/>
              <a:t>ochrany pred škodlivými účinkami </a:t>
            </a:r>
            <a:r>
              <a:rPr lang="sk-SK" dirty="0" smtClean="0"/>
              <a:t>vôd</a:t>
            </a: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288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správca vodného toku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3500" dirty="0" smtClean="0">
                <a:solidFill>
                  <a:srgbClr val="FF0000"/>
                </a:solidFill>
              </a:rPr>
              <a:t>§ 12 ods. (2) a (3)</a:t>
            </a:r>
          </a:p>
          <a:p>
            <a:pPr marL="0" lvl="0" indent="0">
              <a:buNone/>
            </a:pPr>
            <a:r>
              <a:rPr lang="sk-SK" b="1" dirty="0"/>
              <a:t>V rámci vodného plánovania sa vyhotovuje Vodný plán Slovenska, ktorý pozostáva z plánov manažmentu povodí, ktorými sú</a:t>
            </a:r>
            <a:r>
              <a:rPr lang="sk-SK" b="1" dirty="0" smtClean="0"/>
              <a:t>:</a:t>
            </a:r>
            <a:endParaRPr lang="sk-SK" dirty="0"/>
          </a:p>
          <a:p>
            <a:pPr lvl="0"/>
            <a:r>
              <a:rPr lang="sk-SK" dirty="0"/>
              <a:t>Plán manažmentu povodia Dunaja, ktorý obsahuje plány manažmentu čiastkových povodí</a:t>
            </a:r>
          </a:p>
          <a:p>
            <a:pPr lvl="0"/>
            <a:r>
              <a:rPr lang="sk-SK" dirty="0"/>
              <a:t>Plán manažmentu povodia Visly, ktorý obsahuje plán manažmentu čiastkového povodia Dunajca a Popradu</a:t>
            </a:r>
          </a:p>
          <a:p>
            <a:pPr marL="0" indent="0">
              <a:buNone/>
            </a:pPr>
            <a:endParaRPr lang="sk-SK" dirty="0"/>
          </a:p>
          <a:p>
            <a:pPr marL="0" lvl="0" indent="0">
              <a:buNone/>
            </a:pPr>
            <a:r>
              <a:rPr lang="sk-SK" b="1" dirty="0"/>
              <a:t>Súčasťou Vodného plánu Slovenska sú programy opatrení na dosiahnutie environmentálnych cieľov 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4250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8502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Vodný zákon a správca vodného toku          </a:t>
            </a:r>
            <a:endParaRPr lang="sk-SK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893629"/>
            <a:ext cx="10515600" cy="52833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3500" dirty="0" smtClean="0">
                <a:solidFill>
                  <a:srgbClr val="FF0000"/>
                </a:solidFill>
              </a:rPr>
              <a:t>§ 13 Plán manažmentu povodia</a:t>
            </a:r>
          </a:p>
          <a:p>
            <a:pPr algn="just"/>
            <a:r>
              <a:rPr lang="sk-SK" dirty="0"/>
              <a:t>Plán manažmentu povodia je základným nástrojom na dosiahnutie cieľov vodného plánovania v oblastiach povodí, ktorý </a:t>
            </a:r>
            <a:r>
              <a:rPr lang="sk-SK" dirty="0" smtClean="0"/>
              <a:t>ustanovuje </a:t>
            </a:r>
            <a:r>
              <a:rPr lang="sk-SK" dirty="0"/>
              <a:t>environmentálne ciele a programy opatrení na ich dosiahnutie vrátane finančného </a:t>
            </a:r>
            <a:r>
              <a:rPr lang="sk-SK" dirty="0" smtClean="0"/>
              <a:t>zabezpečenia</a:t>
            </a:r>
            <a:endParaRPr lang="sk-SK" dirty="0" smtClean="0"/>
          </a:p>
          <a:p>
            <a:pPr algn="just"/>
            <a:r>
              <a:rPr lang="sk-SK" b="1" u="sng" dirty="0" smtClean="0">
                <a:solidFill>
                  <a:srgbClr val="FF0000"/>
                </a:solidFill>
              </a:rPr>
              <a:t>Plán </a:t>
            </a:r>
            <a:r>
              <a:rPr lang="sk-SK" b="1" u="sng" dirty="0">
                <a:solidFill>
                  <a:srgbClr val="FF0000"/>
                </a:solidFill>
              </a:rPr>
              <a:t>manažmentu povodia sa povinne využíva v krajinnom plánovaní alebo môže byť krajinným </a:t>
            </a:r>
            <a:r>
              <a:rPr lang="sk-SK" b="1" u="sng" dirty="0" smtClean="0">
                <a:solidFill>
                  <a:srgbClr val="FF0000"/>
                </a:solidFill>
              </a:rPr>
              <a:t>plánom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sk-SK" dirty="0"/>
              <a:t>Schválené plány manažmentu povodí sú podkladom na vypracovanie </a:t>
            </a:r>
            <a:r>
              <a:rPr lang="sk-SK" u="sng" dirty="0"/>
              <a:t>Vodného plánu Slovenska a jeho programu opatrení</a:t>
            </a:r>
            <a:r>
              <a:rPr lang="sk-SK" dirty="0"/>
              <a:t>. Plán manažmentu povodí sa prehodnocuje a aktualizuje každých </a:t>
            </a:r>
            <a:r>
              <a:rPr lang="sk-SK" u="sng" dirty="0"/>
              <a:t>šesť </a:t>
            </a:r>
            <a:r>
              <a:rPr lang="sk-SK" u="sng" dirty="0" smtClean="0"/>
              <a:t>rokov</a:t>
            </a:r>
            <a:endParaRPr lang="sk-SK" dirty="0"/>
          </a:p>
          <a:p>
            <a:endParaRPr lang="sk-SK" dirty="0"/>
          </a:p>
          <a:p>
            <a:pPr marL="0" indent="0" algn="just">
              <a:buNone/>
            </a:pPr>
            <a:endParaRPr lang="sk-SK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pPr marL="0" indent="0">
              <a:buNone/>
            </a:pPr>
            <a:endParaRPr lang="sk-SK" sz="3000" dirty="0"/>
          </a:p>
          <a:p>
            <a:pPr lvl="0"/>
            <a:endParaRPr lang="sk-SK" dirty="0"/>
          </a:p>
          <a:p>
            <a:pPr marL="0" indent="0" algn="just">
              <a:buNone/>
            </a:pPr>
            <a:endParaRPr lang="sk-SK" sz="51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k-SK" sz="3800" dirty="0">
              <a:solidFill>
                <a:srgbClr val="FF0000"/>
              </a:solidFill>
            </a:endParaRP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947A-7843-4157-8262-8804150B5301}" type="datetime1">
              <a:rPr lang="sk-SK" smtClean="0"/>
              <a:t>2. 5. 2022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500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Teplá modr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ia-MZP [Iba na čítanie]" id="{4FEA9813-B942-4A8E-9E21-8E22B5778576}" vid="{85666AC2-8E03-4570-886E-69D0B9818475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prezentacia-MZP</Template>
  <TotalTime>1436</TotalTime>
  <Words>2839</Words>
  <Application>Microsoft Office PowerPoint</Application>
  <PresentationFormat>Širokouhlá</PresentationFormat>
  <Paragraphs>499</Paragraphs>
  <Slides>35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Motív Office</vt:lpstr>
      <vt:lpstr>   Spolupráca správcu vodného toku  a orgánu štátnej vodnej správy         Seminár pre zamestnancov štátnej vodnej správy Liptovský Mikuláš apríl/máj 2022 Ing. Anna Gaálová, MŽP SR, sekcia vôd</vt:lpstr>
      <vt:lpstr>Zákon  č. 364/2004 Z. z o vodách  a o zmene a doplnení  zákona Slovenskej národnej rady č. 372/1990 Zb. o priestupkoch v znení neskorších predpisov (vodný zákon)</vt:lpstr>
      <vt:lpstr>Vodný zákon a správca vodného toku           1/2</vt:lpstr>
      <vt:lpstr>Vodný zákon a správca vodného toku           2/2</vt:lpstr>
      <vt:lpstr>Vodný zákon a správca vodného toku          </vt:lpstr>
      <vt:lpstr>Vodný zákon a správca vodného toku          </vt:lpstr>
      <vt:lpstr>Vodný zákon a správca vodného toku         </vt:lpstr>
      <vt:lpstr>Vodný zákon a správca vodného toku          </vt:lpstr>
      <vt:lpstr>Vodný zákon a správca vodného toku          </vt:lpstr>
      <vt:lpstr>Vodný zákon a správca vodného toku                   1/3</vt:lpstr>
      <vt:lpstr>Vodný zákon a správca vodného toku                   2/3</vt:lpstr>
      <vt:lpstr>Vodný zákon a správca vodného toku                      3/3       </vt:lpstr>
      <vt:lpstr>Vodný zákon a správca vodného toku                           </vt:lpstr>
      <vt:lpstr>Vodný zákon a správca vodného toku                             </vt:lpstr>
      <vt:lpstr>Vodný zákon a orgán štátnej vodnej správy                             </vt:lpstr>
      <vt:lpstr>Vodný zákon a orgán štátnej vodnej správy    1/3                         </vt:lpstr>
      <vt:lpstr>Vodný zákon a orgán štátnej vodnej správy    2/3                         </vt:lpstr>
      <vt:lpstr>Vodný zákon a orgán štátnej vodnej správy    3/3                         </vt:lpstr>
      <vt:lpstr>Vodný zákon a orgán štátnej vodnej správy                             </vt:lpstr>
      <vt:lpstr>Vodný zákon a orgán štátnej vodnej správy                             </vt:lpstr>
      <vt:lpstr>Vodný zákon a orgán štátnej vodnej správy                             </vt:lpstr>
      <vt:lpstr>Vodný zákon a orgán štátnej vodnej správy                             </vt:lpstr>
      <vt:lpstr>Vodný zákon a orgán štátnej vodnej správy        1/3                     </vt:lpstr>
      <vt:lpstr>Vodný zákon a orgán štátnej vodnej správy        2/3                     </vt:lpstr>
      <vt:lpstr>Vodný zákon a orgán štátnej vodnej správy        3/3                     </vt:lpstr>
      <vt:lpstr>Stavebný zákon  - obstarávanie územnoplánovac. dokumentácie               </vt:lpstr>
      <vt:lpstr>Stavebný zákon  - obstarávanie územnoplánovacej dokument.                </vt:lpstr>
      <vt:lpstr>Stavebný zákon  - obstarávanie územnoplánovacej dokument.                </vt:lpstr>
      <vt:lpstr>Stavebný zákon  - obstarávanie územnoplánovacej dokument.                </vt:lpstr>
      <vt:lpstr>Stavebný zákon  - obstarávanie územnoplánovacej dokument.                </vt:lpstr>
      <vt:lpstr>Stavebný zákon  - Ochrana zložiek ŽP a iných osobitných záujmov                </vt:lpstr>
      <vt:lpstr>Stavebný zákon  - Dotknuté orgány                </vt:lpstr>
      <vt:lpstr>Stavebný zákon  - Ochrana zložiek ŽP a iných osobitných záujmov                </vt:lpstr>
      <vt:lpstr>Stavebný zákon  - Dotknuté orgány                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Novela vodného zákona  účinnosť od 15. marca 2018       Častá – Papiernička, 15. marec 2018</dc:title>
  <dc:creator>Gaálová Anna</dc:creator>
  <cp:lastModifiedBy>Gaálová Anna</cp:lastModifiedBy>
  <cp:revision>107</cp:revision>
  <cp:lastPrinted>2022-04-25T06:32:18Z</cp:lastPrinted>
  <dcterms:created xsi:type="dcterms:W3CDTF">2018-03-15T06:20:20Z</dcterms:created>
  <dcterms:modified xsi:type="dcterms:W3CDTF">2022-05-02T09:25:40Z</dcterms:modified>
</cp:coreProperties>
</file>