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2"/>
    <p:sldId id="259" r:id="rId3"/>
    <p:sldId id="274" r:id="rId4"/>
    <p:sldId id="273" r:id="rId5"/>
    <p:sldId id="269" r:id="rId6"/>
    <p:sldId id="271" r:id="rId7"/>
    <p:sldId id="276" r:id="rId8"/>
    <p:sldId id="268" r:id="rId9"/>
    <p:sldId id="279" r:id="rId10"/>
    <p:sldId id="278" r:id="rId11"/>
    <p:sldId id="277" r:id="rId12"/>
    <p:sldId id="275" r:id="rId13"/>
    <p:sldId id="261" r:id="rId14"/>
  </p:sldIdLst>
  <p:sldSz cx="12192000" cy="6858000"/>
  <p:notesSz cx="6805613" cy="99441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5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F6A"/>
    <a:srgbClr val="79055B"/>
    <a:srgbClr val="1F3FA5"/>
    <a:srgbClr val="1C37A8"/>
    <a:srgbClr val="DDDDDD"/>
    <a:srgbClr val="F8FAFE"/>
    <a:srgbClr val="F4F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0012" autoAdjust="0"/>
    <p:restoredTop sz="94660" autoAdjust="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>
        <p:guide orient="horz" pos="2954"/>
        <p:guide pos="3840"/>
      </p:guideLst>
    </p:cSldViewPr>
  </p:slideViewPr>
  <p:outlineViewPr>
    <p:cViewPr>
      <p:scale>
        <a:sx n="33" d="100"/>
        <a:sy n="33" d="100"/>
      </p:scale>
      <p:origin x="54" y="78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099" cy="49893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54941" y="1"/>
            <a:ext cx="2949099" cy="49893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130AC44A-F642-40E0-A052-CE8DEF24D82F}" type="datetimeFigureOut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3" y="9445171"/>
            <a:ext cx="2949099" cy="498931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54941" y="9445171"/>
            <a:ext cx="2949099" cy="498931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023F3423-F1A9-4362-9F9B-A7A9132584F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04770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099" cy="49893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4941" y="1"/>
            <a:ext cx="2949099" cy="49893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E7AE60D9-8B7F-44D8-B309-3751FFDE3D61}" type="datetimeFigureOut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3013"/>
            <a:ext cx="596741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30" tIns="45714" rIns="91430" bIns="45714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3" y="9445171"/>
            <a:ext cx="2949099" cy="498931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4941" y="9445171"/>
            <a:ext cx="2949099" cy="498931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B817AEEF-7305-417B-97F5-6E5EA5BAD0A7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2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7AEEF-7305-417B-97F5-6E5EA5BAD0A7}" type="slidenum">
              <a:rPr lang="sk-SK" smtClean="0"/>
              <a:pPr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65460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7AEEF-7305-417B-97F5-6E5EA5BAD0A7}" type="slidenum">
              <a:rPr lang="sk-SK" smtClean="0"/>
              <a:pPr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88266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7AEEF-7305-417B-97F5-6E5EA5BAD0A7}" type="slidenum">
              <a:rPr lang="sk-SK" smtClean="0"/>
              <a:pPr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88266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7AEEF-7305-417B-97F5-6E5EA5BAD0A7}" type="slidenum">
              <a:rPr lang="sk-SK" smtClean="0"/>
              <a:pPr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9794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7AEEF-7305-417B-97F5-6E5EA5BAD0A7}" type="slidenum">
              <a:rPr lang="sk-SK" smtClean="0"/>
              <a:pPr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4213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7AEEF-7305-417B-97F5-6E5EA5BAD0A7}" type="slidenum">
              <a:rPr lang="sk-SK" smtClean="0"/>
              <a:pPr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08156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7AEEF-7305-417B-97F5-6E5EA5BAD0A7}" type="slidenum">
              <a:rPr lang="sk-SK" smtClean="0"/>
              <a:pPr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08739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34511-BA6F-4168-B5B4-5ED093E6EBC8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690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1653A-0388-49AF-B9EE-DFE7C650F5A8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339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4914A-8CA9-4CBE-9365-4CDAAE9E9E4C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348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DA07-C11F-4A32-88ED-D8DFFBC788B3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851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431D-80F1-4DB9-81FA-89602801574D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65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252C-276F-4A19-85EF-737066267A4A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455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1F6A-8341-4295-8C58-F78762B34D4D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555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94200" y="342901"/>
            <a:ext cx="7429500" cy="6096000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8838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386E2-FE01-4B1A-9109-6D512BAE6DEA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48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30B8-6491-4493-A520-58C4DE834FCE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0533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D84B-AFEB-4FAA-A631-EB429D8EE0A2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4418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64863" y="6452394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92372-E28B-4277-8AE8-1DA1A85A84F2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1776000" y="6452394"/>
            <a:ext cx="86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4863" y="198108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  <p:cxnSp>
        <p:nvCxnSpPr>
          <p:cNvPr id="7" name="Rovná spojnica 6"/>
          <p:cNvCxnSpPr/>
          <p:nvPr userDrawn="1"/>
        </p:nvCxnSpPr>
        <p:spPr>
          <a:xfrm>
            <a:off x="822963" y="-1"/>
            <a:ext cx="0" cy="252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Rovná spojnica 7"/>
          <p:cNvCxnSpPr/>
          <p:nvPr userDrawn="1"/>
        </p:nvCxnSpPr>
        <p:spPr>
          <a:xfrm>
            <a:off x="822963" y="251999"/>
            <a:ext cx="0" cy="252000"/>
          </a:xfrm>
          <a:prstGeom prst="line">
            <a:avLst/>
          </a:prstGeom>
          <a:ln w="28575">
            <a:solidFill>
              <a:srgbClr val="1C37A8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Rovná spojnica 8"/>
          <p:cNvCxnSpPr/>
          <p:nvPr userDrawn="1"/>
        </p:nvCxnSpPr>
        <p:spPr>
          <a:xfrm>
            <a:off x="822963" y="503999"/>
            <a:ext cx="0" cy="25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" name="Obrázok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245" y="6340902"/>
            <a:ext cx="1579312" cy="370269"/>
          </a:xfrm>
          <a:prstGeom prst="rect">
            <a:avLst/>
          </a:prstGeom>
        </p:spPr>
      </p:pic>
      <p:cxnSp>
        <p:nvCxnSpPr>
          <p:cNvPr id="11" name="Rovná spojnica 10"/>
          <p:cNvCxnSpPr/>
          <p:nvPr userDrawn="1"/>
        </p:nvCxnSpPr>
        <p:spPr>
          <a:xfrm>
            <a:off x="0" y="6454777"/>
            <a:ext cx="10404000" cy="0"/>
          </a:xfrm>
          <a:prstGeom prst="line">
            <a:avLst/>
          </a:prstGeom>
          <a:ln w="12700">
            <a:solidFill>
              <a:srgbClr val="E8E8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26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VZOR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sk-SK" sz="4000" b="1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Ž</a:t>
            </a:r>
            <a:r>
              <a:rPr lang="sk-SK" sz="4000" b="1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4000" b="1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U M P A</a:t>
            </a:r>
            <a:br>
              <a:rPr lang="sk-SK" sz="4000" b="1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sz="4000" b="1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sk-SK" sz="4000" b="1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súčasnej </a:t>
            </a:r>
            <a:r>
              <a:rPr lang="sk-SK" sz="4000" b="1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legislatíve</a:t>
            </a:r>
            <a:r>
              <a:rPr lang="sk-SK" dirty="0">
                <a:solidFill>
                  <a:srgbClr val="002060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dirty="0">
                <a:solidFill>
                  <a:srgbClr val="002060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sz="2200" dirty="0" smtClean="0">
                <a:solidFill>
                  <a:srgbClr val="002060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alebo ako zabezpečiť ochranu životného prostredia</a:t>
            </a:r>
            <a:br>
              <a:rPr lang="sk-SK" sz="2200" dirty="0" smtClean="0">
                <a:solidFill>
                  <a:srgbClr val="002060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sz="2200" dirty="0" smtClean="0">
                <a:solidFill>
                  <a:srgbClr val="002060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pri jej prevádzke </a:t>
            </a:r>
            <a: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sz="2200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Seminár </a:t>
            </a:r>
            <a:r>
              <a:rPr lang="sk-SK" sz="2200" b="1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26.4. – 27.4.2022 </a:t>
            </a:r>
            <a:r>
              <a:rPr lang="sk-SK" sz="2200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sk-SK" sz="2200" b="1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3.5. – 4.5. 2022</a:t>
            </a:r>
            <a:r>
              <a:rPr lang="sk-SK" sz="2200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sk-SK" sz="2200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sz="2200" dirty="0" smtClean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Ing</a:t>
            </a:r>
            <a:r>
              <a:rPr lang="sk-SK" sz="2200" dirty="0"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. Mária Šobeková</a:t>
            </a:r>
            <a:endParaRPr lang="sk-SK" sz="2200" dirty="0">
              <a:latin typeface="+mn-lt"/>
            </a:endParaRPr>
          </a:p>
        </p:txBody>
      </p:sp>
      <p:cxnSp>
        <p:nvCxnSpPr>
          <p:cNvPr id="3" name="Rovná spojnica 2"/>
          <p:cNvCxnSpPr/>
          <p:nvPr/>
        </p:nvCxnSpPr>
        <p:spPr>
          <a:xfrm>
            <a:off x="4010526" y="0"/>
            <a:ext cx="0" cy="2880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Rovná spojnica 3"/>
          <p:cNvCxnSpPr/>
          <p:nvPr/>
        </p:nvCxnSpPr>
        <p:spPr>
          <a:xfrm>
            <a:off x="4010526" y="2880000"/>
            <a:ext cx="0" cy="1152000"/>
          </a:xfrm>
          <a:prstGeom prst="line">
            <a:avLst/>
          </a:prstGeom>
          <a:ln w="28575">
            <a:solidFill>
              <a:srgbClr val="1F3FA5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Rovná spojnica 4"/>
          <p:cNvCxnSpPr/>
          <p:nvPr/>
        </p:nvCxnSpPr>
        <p:spPr>
          <a:xfrm>
            <a:off x="4010526" y="3978000"/>
            <a:ext cx="0" cy="288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" name="Obrázo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50" y="3112611"/>
            <a:ext cx="2929310" cy="686776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52" y="2328420"/>
            <a:ext cx="4128939" cy="2932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7348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Obec v prenesenom výkone pôsobnosti na úseku štátnej vodnej správy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353962" y="1770434"/>
            <a:ext cx="11610240" cy="4475802"/>
          </a:xfrm>
        </p:spPr>
        <p:txBody>
          <a:bodyPr>
            <a:normAutofit fontScale="25000" lnSpcReduction="20000"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itchFamily="2" charset="2"/>
              <a:buChar char="v"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dáva </a:t>
            </a:r>
            <a:r>
              <a:rPr lang="sk-SK" sz="96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vyjadrenia na domové žumpy 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(s podmienkou uchovávať doklady 2 roky)                                                                                                      	</a:t>
            </a:r>
            <a:r>
              <a:rPr lang="sk-SK" sz="9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96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63 ods. 3 písm. a) vodného </a:t>
            </a:r>
            <a:r>
              <a:rPr lang="sk-SK" sz="9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zákona</a:t>
            </a:r>
            <a:endParaRPr lang="sk-SK" sz="9600" dirty="0" smtClean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itchFamily="2" charset="2"/>
              <a:buChar char="v"/>
            </a:pPr>
            <a:r>
              <a:rPr lang="sk-SK" sz="96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9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vykonáva štátny vodoochranný </a:t>
            </a:r>
            <a:r>
              <a:rPr lang="sk-SK" sz="9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dozor </a:t>
            </a:r>
            <a:r>
              <a:rPr lang="sk-SK" sz="9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rámci svojej pôsobnosti a ukladá 	opatrenia na odstránenie zistených nedostatkov (§ 66 ods. 1)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</a:t>
            </a:r>
            <a:r>
              <a:rPr lang="sk-SK" sz="9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63 ods. 3 písm. c) vodného zákona</a:t>
            </a:r>
            <a:endParaRPr lang="sk-SK" sz="9600" dirty="0" smtClean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itchFamily="2" charset="2"/>
              <a:buChar char="v"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</a:t>
            </a:r>
            <a:r>
              <a:rPr lang="sk-SK" sz="9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má právo vyžadovať doklady o odvoze odpadových vôd za posledné 2 roky 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9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96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36 ods. 4 </a:t>
            </a:r>
            <a:r>
              <a:rPr lang="sk-SK" sz="9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vodného zákona</a:t>
            </a:r>
            <a:endParaRPr lang="sk-SK" sz="9600" dirty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pri </a:t>
            </a:r>
            <a:r>
              <a:rPr lang="sk-SK" sz="9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podozrení zo spáchania 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priestupku podľa </a:t>
            </a:r>
            <a:r>
              <a:rPr lang="sk-SK" sz="9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77 ods. 1 písm. p) vodného 	zákona </a:t>
            </a:r>
            <a:r>
              <a:rPr lang="sk-SK" sz="9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postúpi správu o výsledku objasňovania priestupku okresnému úradu 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DA07-C11F-4A32-88ED-D8DFFBC788B3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1821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Skutková podstata priestupku</a:t>
            </a:r>
            <a:b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77 ods. 1 písm. p) vodného zákona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838199" y="1825625"/>
            <a:ext cx="1082732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2400" dirty="0" smtClean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ctr">
              <a:lnSpc>
                <a:spcPts val="3360"/>
              </a:lnSpc>
              <a:buNone/>
            </a:pPr>
            <a:endParaRPr lang="sk-SK" dirty="0" smtClean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ts val="3360"/>
              </a:lnSpc>
              <a:buNone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Priestupku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úseku ochrany vôd, vodných tokov a 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vodných stavieb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sa dopustí ten, </a:t>
            </a:r>
            <a:r>
              <a:rPr lang="sk-SK" sz="24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kto nepreukáže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zneškodňovanie odpadových 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vôd zo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žumpy 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výzvu obce 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alebo orgánu štátnej vodnej správy </a:t>
            </a:r>
            <a:r>
              <a:rPr lang="sk-SK" sz="2400" i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</a:t>
            </a:r>
            <a:r>
              <a:rPr lang="sk-SK" sz="2400" i="1" dirty="0" smtClean="0">
                <a:solidFill>
                  <a:srgbClr val="79055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2400" i="1" dirty="0">
                <a:solidFill>
                  <a:srgbClr val="79055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36 ods. 4 vodného </a:t>
            </a:r>
            <a:r>
              <a:rPr lang="sk-SK" sz="2400" i="1" dirty="0" smtClean="0">
                <a:solidFill>
                  <a:srgbClr val="79055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zákona</a:t>
            </a:r>
            <a:r>
              <a:rPr lang="sk-SK" sz="2400" i="1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pPr marL="0" indent="0">
              <a:lnSpc>
                <a:spcPts val="3360"/>
              </a:lnSpc>
              <a:buNone/>
            </a:pPr>
            <a:endParaRPr lang="sk-SK" dirty="0" smtClean="0">
              <a:solidFill>
                <a:srgbClr val="143F6A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ts val="3360"/>
              </a:lnSpc>
              <a:buFont typeface="Wingdings" pitchFamily="2" charset="2"/>
              <a:buChar char="v"/>
            </a:pPr>
            <a:r>
              <a:rPr lang="sk-SK" sz="20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2000" dirty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20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</a:t>
            </a:r>
            <a:r>
              <a:rPr lang="sk-SK" sz="20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</a:t>
            </a:r>
            <a:r>
              <a:rPr lang="sk-SK" sz="2000" dirty="0" err="1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prejednanie</a:t>
            </a:r>
            <a:r>
              <a:rPr lang="sk-SK" sz="20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priestupku sa vzťahujú všeobecné predpisy o priestupkoch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DA07-C11F-4A32-88ED-D8DFFBC788B3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821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0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Okresný úrad</a:t>
            </a:r>
            <a:endParaRPr lang="sk-SK" sz="40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530418"/>
            <a:ext cx="10753725" cy="484150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pôsobnosť na prejednávanie priestupku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4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77 ods. 3 písm. b) vodného zákona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možnosť uloženia pokuty </a:t>
            </a:r>
            <a:r>
              <a:rPr lang="sk-SK" sz="4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výšky </a:t>
            </a:r>
            <a:r>
              <a:rPr lang="sk-SK" sz="4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165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€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</a:t>
            </a:r>
            <a:r>
              <a:rPr lang="sk-SK" sz="4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77 ods. 2 písm. c) vodného zákona</a:t>
            </a:r>
            <a:endParaRPr lang="sk-SK" sz="4400" dirty="0" smtClean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možnosť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vyžadovať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doklady o odvoze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odpadových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vôd od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vinníka na 	dosiahnutie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nápravy </a:t>
            </a:r>
            <a:r>
              <a:rPr lang="sk-SK" sz="4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nasledujúcom </a:t>
            </a: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období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4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4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4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36 ods. 4 vodného zákona</a:t>
            </a:r>
            <a:endParaRPr lang="sk-SK" sz="4400" dirty="0" smtClean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4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súčinnosťou okresných úradov a obcí možno dosiahnuť ochranu vôd   	v oblasti užívania a prevádzkovania žúmp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2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</a:t>
            </a:r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4CD6-94CC-4410-B20C-6408A9CA7775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12</a:t>
            </a:fld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549070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5643106" y="33967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6675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ástupný objekt pre obrázok 11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2" r="27792"/>
          <a:stretch>
            <a:fillRect/>
          </a:stretch>
        </p:blipFill>
        <p:spPr>
          <a:xfrm rot="5400000">
            <a:off x="7330056" y="185206"/>
            <a:ext cx="3563907" cy="4699407"/>
          </a:xfrm>
        </p:spPr>
      </p:pic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FDE1-35F5-4E5B-A7C1-7CC0E7463E8C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3" name="Zástupný symbol čísla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13</a:t>
            </a:fld>
            <a:endParaRPr lang="sk-SK"/>
          </a:p>
        </p:txBody>
      </p:sp>
      <p:sp>
        <p:nvSpPr>
          <p:cNvPr id="11" name="Zástupný objekt pre obrázok 8"/>
          <p:cNvSpPr txBox="1">
            <a:spLocks/>
          </p:cNvSpPr>
          <p:nvPr/>
        </p:nvSpPr>
        <p:spPr>
          <a:xfrm>
            <a:off x="5335588" y="1139825"/>
            <a:ext cx="6172200" cy="4873625"/>
          </a:xfrm>
          <a:prstGeom prst="rect">
            <a:avLst/>
          </a:prstGeom>
        </p:spPr>
      </p:sp>
      <p:sp>
        <p:nvSpPr>
          <p:cNvPr id="15" name="Zástupný objekt pre text 9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/>
          <a:p>
            <a:endParaRPr lang="sk-SK" sz="2800" dirty="0" smtClean="0">
              <a:solidFill>
                <a:srgbClr val="002060"/>
              </a:solidFill>
            </a:endParaRPr>
          </a:p>
          <a:p>
            <a:endParaRPr lang="sk-SK" sz="2800" dirty="0">
              <a:solidFill>
                <a:srgbClr val="002060"/>
              </a:solidFill>
            </a:endParaRPr>
          </a:p>
          <a:p>
            <a:endParaRPr lang="sk-SK" sz="2800" dirty="0" smtClean="0">
              <a:solidFill>
                <a:srgbClr val="002060"/>
              </a:solidFill>
            </a:endParaRPr>
          </a:p>
          <a:p>
            <a:endParaRPr lang="sk-SK" sz="2800" dirty="0">
              <a:solidFill>
                <a:srgbClr val="002060"/>
              </a:solidFill>
            </a:endParaRPr>
          </a:p>
          <a:p>
            <a:endParaRPr lang="sk-SK" sz="2800" dirty="0" smtClean="0">
              <a:solidFill>
                <a:srgbClr val="002060"/>
              </a:solidFill>
            </a:endParaRPr>
          </a:p>
          <a:p>
            <a:endParaRPr lang="sk-SK" sz="2800" dirty="0">
              <a:solidFill>
                <a:srgbClr val="002060"/>
              </a:solidFill>
            </a:endParaRPr>
          </a:p>
          <a:p>
            <a:pPr algn="ctr"/>
            <a:r>
              <a:rPr lang="sk-SK" sz="2400" b="1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Ďakujem za pozornosť</a:t>
            </a:r>
            <a:endParaRPr lang="sk-SK" sz="2400" b="1" dirty="0">
              <a:solidFill>
                <a:srgbClr val="0070C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55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0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Žumpa</a:t>
            </a:r>
            <a:endParaRPr lang="sk-SK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607127"/>
            <a:ext cx="10515600" cy="45911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rPr>
              <a:t> 	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domová žumpa je </a:t>
            </a:r>
            <a:r>
              <a:rPr lang="sk-SK" sz="2400" b="1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drobnou stavbou </a:t>
            </a: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 rodinnému domu,             	ktorej 	zastavaná plocha nepresahuje 25 m2 a hĺbku 3 m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    	</a:t>
            </a:r>
            <a:r>
              <a:rPr lang="sk-SK" sz="2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24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139b ods. 7 písm. b) </a:t>
            </a:r>
            <a:r>
              <a:rPr lang="sk-SK" sz="2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zákona č. 50/1976 Zb. </a:t>
            </a:r>
            <a:endParaRPr lang="sk-SK" sz="2400" dirty="0">
              <a:solidFill>
                <a:srgbClr val="0070C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realizuje sa na základe </a:t>
            </a:r>
            <a:r>
              <a:rPr lang="sk-SK" sz="24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ohlásenia alebo stavebného povolenia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ktoré vydáva obec ako príslušný stavebný úrad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2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55 ods. 2 písm. b) alebo § 66 ods. 1 zákona č. 50/1976 Zb.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24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musí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spĺňať </a:t>
            </a:r>
            <a:r>
              <a:rPr lang="sk-SK" sz="2400" b="1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všeobecné technické požiadavky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výstavbu                                                                         	</a:t>
            </a:r>
            <a:r>
              <a:rPr lang="sk-SK" sz="24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11 Vyhlášky MŽP SR č. 532/2002 Z. z.</a:t>
            </a:r>
          </a:p>
          <a:p>
            <a:pPr marL="914400" lvl="2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endParaRPr lang="sk-SK" sz="1600" dirty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E5A8-4B43-4DE1-9AD8-CB2C80BFBA89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52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44150" cy="1844675"/>
          </a:xfrm>
        </p:spPr>
        <p:txBody>
          <a:bodyPr>
            <a:normAutofit/>
          </a:bodyPr>
          <a:lstStyle/>
          <a:p>
            <a:r>
              <a:rPr lang="sk-SK" sz="40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Žumpa verzus</a:t>
            </a:r>
            <a:br>
              <a:rPr lang="sk-SK" sz="40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sz="40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zákon č. 364/2004 Z. z. (vodný zákon)</a:t>
            </a:r>
            <a:endParaRPr lang="sk-SK" sz="40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898073"/>
            <a:ext cx="10515600" cy="450272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</a:t>
            </a:r>
            <a:r>
              <a:rPr lang="sk-SK" sz="2600" b="1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nie je</a:t>
            </a:r>
            <a:r>
              <a:rPr lang="sk-SK" sz="2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vodnou stavbou                                                                            	</a:t>
            </a:r>
            <a:r>
              <a:rPr lang="sk-SK" sz="2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52 ods. 1 </a:t>
            </a:r>
            <a:r>
              <a:rPr lang="sk-SK" sz="26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vodného </a:t>
            </a:r>
            <a:r>
              <a:rPr lang="sk-SK" sz="2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zákona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</a:t>
            </a:r>
            <a:r>
              <a:rPr lang="sk-SK" sz="2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akumuluje </a:t>
            </a:r>
            <a:r>
              <a:rPr lang="sk-SK" sz="2600" b="1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splaškovú </a:t>
            </a:r>
            <a:r>
              <a:rPr lang="sk-SK" sz="2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odpadovú vodu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2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2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2 písm. k) vodného zákona 	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je </a:t>
            </a:r>
            <a:r>
              <a:rPr lang="sk-SK" sz="26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individuálnym systémom </a:t>
            </a:r>
            <a:r>
              <a:rPr lang="sk-SK" sz="2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akumuláciu splaškových odpadových 	vôd,</a:t>
            </a:r>
            <a:r>
              <a:rPr lang="sk-SK" sz="26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2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ktorým  sa dosiahne rovnaká úroveň ochrany životného 	prostredia ako pri odvádzaní odpadových vôd verejnou </a:t>
            </a:r>
            <a:r>
              <a:rPr lang="sk-SK" sz="2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kanalizáciou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None/>
            </a:pPr>
            <a:r>
              <a:rPr lang="sk-SK" sz="2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         </a:t>
            </a:r>
            <a:r>
              <a:rPr lang="sk-SK" sz="2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36 ods. 2, 3 vodného zákona	</a:t>
            </a:r>
            <a:r>
              <a:rPr lang="sk-SK" sz="2600" dirty="0" smtClean="0">
                <a:solidFill>
                  <a:schemeClr val="accent3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sk-SK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569C-A775-487E-9EE5-F5CCD21B1257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293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0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36 ods. 4 vodného zákona</a:t>
            </a:r>
            <a:endParaRPr lang="sk-SK" sz="40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629295"/>
            <a:ext cx="10515600" cy="454766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itchFamily="2" charset="2"/>
              <a:buChar char="v"/>
            </a:pPr>
            <a:r>
              <a:rPr lang="sk-SK" sz="17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Povolenie na stavbu iného primeraného systému alebo individuálneho systému podľa odsekov 2,3 	možno vydať len na dobu určitú. V lokalitách, kde je vybudovaná a uvedená do prevádzky verejná 	kanalizácia sa po skončení platnosti povolenia toto predlžovať nebude. Ten, kto akumuluje 	odpadové vody v žumpe, je povinný zabezpečovať ich zneškodňovanie odvozom do čistiarne 	odpadových vôd a na výzvu obce alebo orgánu štátnej vodnej správy predložiť doklady o odvoze 	odpadových vôd najviac za posledné dva roky. Odvoz odpadových vôd môže vykonávať len 	prevádzkovateľ verejnej kanalizácie, obec alebo osoba oprávnená podľa osobitného predpisu.</a:t>
            </a:r>
            <a:r>
              <a:rPr lang="sk-SK" sz="1700" b="1" i="1" baseline="30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17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Ten, 	kto vykonáva odvoz odpadových vôd, je povinný vydať doklad o odvoze tomu, kto o odvoz 	požiadal; doklad o odvoze odpadových vôd obsahuje meno, priezvisko a adresu toho, komu bol 	odvoz odpadových vôd vykonaný, dátum odvozu, miesto umiestnenia žumpy, množstvo 	vyvezených odpadových vôd, názov osoby, ktorá odvoz odpadových vôd vykonala a adresu 	čistiarne odpadových vôd.</a:t>
            </a:r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569C-A775-487E-9EE5-F5CCD21B1257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293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0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Povinnosti vlastníka žumpy</a:t>
            </a:r>
            <a:endParaRPr lang="sk-SK" sz="40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3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zabezpečiť odvoz odpadových vôd zo žumpy do čistiarne 	odpadových vôd </a:t>
            </a:r>
            <a:r>
              <a:rPr lang="sk-SK" u="sng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predložiť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doklady o odvoze odpadových vôd za 	posledné dva roky na výzvu obce alebo orgánu štátnej vodnej správy </a:t>
            </a:r>
          </a:p>
          <a:p>
            <a:pPr marL="457200" lvl="1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2800" b="1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28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3. </a:t>
            </a:r>
            <a:r>
              <a:rPr lang="sk-SK" sz="28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veta § 36 </a:t>
            </a:r>
            <a:r>
              <a:rPr lang="sk-SK" sz="28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ods</a:t>
            </a:r>
            <a:r>
              <a:rPr lang="sk-SK" sz="28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4 </a:t>
            </a:r>
            <a:r>
              <a:rPr lang="sk-SK" sz="28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vodného zákona</a:t>
            </a:r>
            <a:r>
              <a:rPr lang="sk-SK" sz="2800" i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32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pripojiť svoju nehnuteľnosť na verejnú kanalizáciu, ak je to technicky 	možné a nevyžaduje neprimerane vysoké náklady</a:t>
            </a:r>
          </a:p>
          <a:p>
            <a:pPr marL="457200" lvl="1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28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28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2. veta § 23 ods. 2 zákona č. 442/2002 Z. z.</a:t>
            </a:r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A9B6F-B1F7-4E6B-AC61-EC2CB4139AB5}" type="datetime1">
              <a:rPr lang="sk-SK" smtClean="0"/>
              <a:pPr/>
              <a:t>25. 4. 2022</a:t>
            </a:fld>
            <a:endParaRPr lang="sk-SK" dirty="0"/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03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8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Oprávnená osoba na odvoz odpadových vôd</a:t>
            </a:r>
            <a:endParaRPr lang="sk-SK" sz="38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25285" y="1743075"/>
            <a:ext cx="10613572" cy="4516209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Oprávnenou osobou na odvoz odpadových vôd môže byť: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</a:t>
            </a:r>
            <a:r>
              <a:rPr lang="sk-SK" sz="96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1.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prevádzkovateľ verejnej kanalizácie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</a:t>
            </a:r>
            <a:r>
              <a:rPr lang="sk-SK" sz="96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2.  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obec </a:t>
            </a:r>
          </a:p>
          <a:p>
            <a:pPr marL="0" indent="0">
              <a:lnSpc>
                <a:spcPct val="150000"/>
              </a:lnSpc>
              <a:spcAft>
                <a:spcPts val="2400"/>
              </a:spcAft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</a:t>
            </a:r>
            <a:r>
              <a:rPr lang="sk-SK" sz="9600" b="1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3.  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iná osoba na základe živnostenského oprávnenia</a:t>
            </a:r>
          </a:p>
          <a:p>
            <a:pPr marL="0" indent="0">
              <a:lnSpc>
                <a:spcPct val="150000"/>
              </a:lnSpc>
              <a:spcAft>
                <a:spcPts val="2400"/>
              </a:spcAft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Povinnosťou oprávnenej osoby je </a:t>
            </a:r>
            <a:r>
              <a:rPr lang="sk-SK" sz="96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vydať </a:t>
            </a:r>
            <a:r>
              <a:rPr lang="sk-SK" sz="96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doklad o odvoze odpadových vôd.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96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4. a 5. veta § 36 ods. 4 vodného zákona                     </a:t>
            </a:r>
            <a:endParaRPr lang="sk-SK" sz="9600" dirty="0">
              <a:solidFill>
                <a:srgbClr val="0070C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F2F1-222B-49C9-8305-AFD5E0B5C2B1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6</a:t>
            </a:fld>
            <a:endParaRPr lang="sk-SK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8" t="16750" r="4579" b="16776"/>
          <a:stretch/>
        </p:blipFill>
        <p:spPr>
          <a:xfrm>
            <a:off x="1362076" y="2389775"/>
            <a:ext cx="1943099" cy="168647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3322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Doklad o odvoze odpadových vôd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914400" y="1685925"/>
            <a:ext cx="10439399" cy="44910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meno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priezvisko a adresu 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vlastníka žumpy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miesto umiestnenia žumpy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názov oprávnenej osoby, ktorá </a:t>
            </a:r>
            <a:r>
              <a:rPr lang="sk-SK" sz="24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odvoz odpadových vôd </a:t>
            </a: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vykonala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adresu čistiarne odpadových vôd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množstvo vyvezených odpadových vôd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dátum odvozu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22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21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(koniec 5. vety za bodkočiarkou § 36 ods. 4 vodného zákona) </a:t>
            </a:r>
            <a:endParaRPr lang="sk-SK" sz="2100" dirty="0">
              <a:solidFill>
                <a:srgbClr val="0070C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sk-SK" dirty="0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DA07-C11F-4A32-88ED-D8DFFBC788B3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0188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000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Povinnosti a práva obce</a:t>
            </a:r>
            <a:endParaRPr lang="sk-SK" sz="40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427018"/>
            <a:ext cx="10702636" cy="500149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zabezpečuje   </a:t>
            </a:r>
            <a:r>
              <a:rPr lang="sk-SK" sz="80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	nakladanie 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 odpadovými vodami zo žúmp</a:t>
            </a:r>
          </a:p>
          <a:p>
            <a:pPr marL="914400" lvl="2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80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4 ods. 3 písm. g) zákona SNR č. 369/1990 Zb.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80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 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     </a:t>
            </a:r>
            <a:r>
              <a:rPr lang="sk-SK" sz="80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-	podmienky na vyprázdňovanie </a:t>
            </a:r>
            <a:r>
              <a:rPr lang="sk-SK" sz="80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obsahu 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žúmp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80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80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36 ods. 7 písm. 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a) zákona </a:t>
            </a:r>
            <a:r>
              <a:rPr lang="sk-SK" sz="80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č. 442/2002 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Z. z.</a:t>
            </a:r>
            <a:endParaRPr lang="sk-SK" sz="8000" dirty="0" smtClean="0">
              <a:solidFill>
                <a:schemeClr val="accent3">
                  <a:lumMod val="50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80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vydáva VZN o zneškodňovaní obsahu </a:t>
            </a:r>
            <a:r>
              <a:rPr lang="sk-SK" sz="8000" dirty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žúmp podľa 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miestnych podmienok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80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36 ods. 7 písm. 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</a:t>
            </a:r>
            <a:r>
              <a:rPr lang="sk-SK" sz="80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zákona č. 442/2002 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Z. z.</a:t>
            </a:r>
          </a:p>
          <a:p>
            <a:pPr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80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disponuje vydanými stavebnými/užívacími povoleniami a ohláseniami</a:t>
            </a:r>
          </a:p>
          <a:p>
            <a:pPr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kontroluje zneškodňovanie obsahu žúmp na základe výzvy</a:t>
            </a:r>
          </a:p>
          <a:p>
            <a:pPr marL="0" indent="0"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r>
              <a:rPr lang="sk-SK" sz="8000" dirty="0" smtClean="0">
                <a:solidFill>
                  <a:schemeClr val="accent3">
                    <a:lumMod val="50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§ </a:t>
            </a:r>
            <a:r>
              <a:rPr lang="sk-SK" sz="8000" dirty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36 ods. 4 vodného 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zákona</a:t>
            </a:r>
            <a:r>
              <a:rPr lang="sk-SK" sz="72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8000" dirty="0" smtClean="0">
                <a:solidFill>
                  <a:srgbClr val="0070C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sk-SK" sz="4500" dirty="0" smtClean="0">
              <a:solidFill>
                <a:srgbClr val="0070C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50000"/>
              </a:lnSpc>
              <a:buClr>
                <a:schemeClr val="accent3">
                  <a:lumMod val="50000"/>
                </a:schemeClr>
              </a:buClr>
              <a:buNone/>
            </a:pPr>
            <a:endParaRPr lang="sk-SK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31588-709F-4BE3-B237-B3F7CBF57464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8</a:t>
            </a:fld>
            <a:endParaRPr lang="sk-SK"/>
          </a:p>
        </p:txBody>
      </p:sp>
      <p:sp>
        <p:nvSpPr>
          <p:cNvPr id="6" name="Obdĺžnik 5"/>
          <p:cNvSpPr/>
          <p:nvPr/>
        </p:nvSpPr>
        <p:spPr>
          <a:xfrm>
            <a:off x="549070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1689173" y="326126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4813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Výzva na predloženie dokladov</a:t>
            </a:r>
            <a:b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sk-SK" b="1" dirty="0" smtClean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odvoze odpadových vôd zo žumpy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838200" y="2644345"/>
            <a:ext cx="10515600" cy="274874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rgbClr val="143F6A"/>
                </a:solidFill>
              </a:rPr>
              <a:t> 	</a:t>
            </a: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identifikátory vlastníka žumpy a pozemku, na ktorom je žumpa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	náležitosti dokladov požadovaných za posledné 2 roky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stanovenie lehoty na predloženie dokladov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poučenie o priestupku</a:t>
            </a:r>
          </a:p>
          <a:p>
            <a:pPr marL="0" indent="0">
              <a:buNone/>
            </a:pP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</a:t>
            </a:r>
          </a:p>
          <a:p>
            <a:pPr marL="0" indent="0">
              <a:buNone/>
            </a:pPr>
            <a:r>
              <a:rPr lang="sk-SK" sz="24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sk-SK" sz="1600" dirty="0" smtClean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2" action="ppaction://hlinkfile"/>
              </a:rPr>
              <a:t>VZOR.docx</a:t>
            </a:r>
            <a:r>
              <a:rPr lang="sk-SK" sz="1600" dirty="0">
                <a:solidFill>
                  <a:srgbClr val="143F6A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sk-SK" sz="1600" dirty="0">
              <a:solidFill>
                <a:srgbClr val="0070C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DA07-C11F-4A32-88ED-D8DFFBC788B3}" type="datetime1">
              <a:rPr lang="sk-SK" smtClean="0"/>
              <a:pPr/>
              <a:t>25. 4. 2022</a:t>
            </a:fld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1255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Teplá modrá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a-MZP [Iba na čítanie]" id="{5355D692-0F03-42F5-A8B6-1F4588394411}" vid="{762D2D65-6AD5-4A4E-A221-B28DE83AD8E6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prezentacia-MZP vzor</Template>
  <TotalTime>7380</TotalTime>
  <Words>151</Words>
  <Application>Microsoft Office PowerPoint</Application>
  <PresentationFormat>Širokouhlá</PresentationFormat>
  <Paragraphs>113</Paragraphs>
  <Slides>13</Slides>
  <Notes>7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Ebrima</vt:lpstr>
      <vt:lpstr>Wingdings</vt:lpstr>
      <vt:lpstr>Motív Office</vt:lpstr>
      <vt:lpstr>Ž U M P A v súčasnej legislatíve alebo ako zabezpečiť ochranu životného prostredia pri jej prevádzke       Seminár 26.4. – 27.4.2022 a 3.5. – 4.5. 2022 Ing. Mária Šobeková</vt:lpstr>
      <vt:lpstr>Žumpa</vt:lpstr>
      <vt:lpstr>Žumpa verzus zákon č. 364/2004 Z. z. (vodný zákon)</vt:lpstr>
      <vt:lpstr>§ 36 ods. 4 vodného zákona</vt:lpstr>
      <vt:lpstr>Povinnosti vlastníka žumpy</vt:lpstr>
      <vt:lpstr>Oprávnená osoba na odvoz odpadových vôd</vt:lpstr>
      <vt:lpstr>Doklad o odvoze odpadových vôd</vt:lpstr>
      <vt:lpstr>Povinnosti a práva obce</vt:lpstr>
      <vt:lpstr>Výzva na predloženie dokladov o odvoze odpadových vôd zo žumpy</vt:lpstr>
      <vt:lpstr>Obec v prenesenom výkone pôsobnosti na úseku štátnej vodnej správy</vt:lpstr>
      <vt:lpstr>Skutková podstata priestupku § 77 ods. 1 písm. p) vodného zákona</vt:lpstr>
      <vt:lpstr>Okresný úrad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 U M P A v platnej legislatíve Seminár 15.11.2021 – 19.11.2021 Ing. Mária Šobeková</dc:title>
  <dc:creator>Šobeková Mária</dc:creator>
  <cp:lastModifiedBy>Šobeková Mária</cp:lastModifiedBy>
  <cp:revision>276</cp:revision>
  <cp:lastPrinted>2022-04-25T10:23:06Z</cp:lastPrinted>
  <dcterms:created xsi:type="dcterms:W3CDTF">2021-11-03T11:38:39Z</dcterms:created>
  <dcterms:modified xsi:type="dcterms:W3CDTF">2022-04-25T10:50:30Z</dcterms:modified>
</cp:coreProperties>
</file>